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89" autoAdjust="0"/>
    <p:restoredTop sz="94660"/>
  </p:normalViewPr>
  <p:slideViewPr>
    <p:cSldViewPr>
      <p:cViewPr varScale="1">
        <p:scale>
          <a:sx n="108" d="100"/>
          <a:sy n="108" d="100"/>
        </p:scale>
        <p:origin x="-76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C786E57-FB5B-46D0-89BF-ECAD1F240A7B}" type="datetimeFigureOut">
              <a:rPr lang="en-US" smtClean="0"/>
              <a:t>10/28/2015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5447E13-2A4F-414D-B08B-04F56241A35F}" type="slidenum">
              <a:rPr lang="en-US" smtClean="0"/>
              <a:t>‹#›</a:t>
            </a:fld>
            <a:endParaRPr lang="en-US"/>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2800" y="228600"/>
            <a:ext cx="1752601" cy="175260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447E13-2A4F-414D-B08B-04F56241A3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447E13-2A4F-414D-B08B-04F56241A3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C786E57-FB5B-46D0-89BF-ECAD1F240A7B}" type="datetimeFigureOut">
              <a:rPr lang="en-US" smtClean="0"/>
              <a:t>10/28/2015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447E13-2A4F-414D-B08B-04F56241A35F}" type="slidenum">
              <a:rPr lang="en-US" smtClean="0"/>
              <a:t>‹#›</a:t>
            </a:fld>
            <a:endParaRPr lang="en-US"/>
          </a:p>
        </p:txBody>
      </p:sp>
      <p:sp>
        <p:nvSpPr>
          <p:cNvPr id="7" name="Title 6"/>
          <p:cNvSpPr>
            <a:spLocks noGrp="1"/>
          </p:cNvSpPr>
          <p:nvPr>
            <p:ph type="title"/>
          </p:nvPr>
        </p:nvSpPr>
        <p:spPr>
          <a:xfrm>
            <a:off x="457200" y="274638"/>
            <a:ext cx="7162800" cy="1143000"/>
          </a:xfrm>
        </p:spPr>
        <p:txBody>
          <a:bodyPr rtlCol="0"/>
          <a:lstStyle>
            <a:extLst/>
          </a:lstStyle>
          <a:p>
            <a:r>
              <a:rPr kumimoji="0" lang="en-US" smtClean="0"/>
              <a:t>Click to edit Master title style</a:t>
            </a:r>
            <a:endParaRPr kumimoji="0"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6200" y="228600"/>
            <a:ext cx="1219201" cy="121920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447E13-2A4F-414D-B08B-04F56241A35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447E13-2A4F-414D-B08B-04F56241A35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5447E13-2A4F-414D-B08B-04F56241A3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5447E13-2A4F-414D-B08B-04F56241A35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C786E57-FB5B-46D0-89BF-ECAD1F240A7B}" type="datetimeFigureOut">
              <a:rPr lang="en-US" smtClean="0"/>
              <a:t>10/26/2015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5447E13-2A4F-414D-B08B-04F56241A3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C786E57-FB5B-46D0-89BF-ECAD1F240A7B}" type="datetimeFigureOut">
              <a:rPr lang="en-US" smtClean="0"/>
              <a:t>10/26/2015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447E13-2A4F-414D-B08B-04F56241A35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C786E57-FB5B-46D0-89BF-ECAD1F240A7B}" type="datetimeFigureOut">
              <a:rPr lang="en-US" smtClean="0"/>
              <a:t>10/26/2015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5447E13-2A4F-414D-B08B-04F56241A35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C786E57-FB5B-46D0-89BF-ECAD1F240A7B}" type="datetimeFigureOut">
              <a:rPr lang="en-US" smtClean="0"/>
              <a:t>10/26/2015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5447E13-2A4F-414D-B08B-04F56241A3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G2’s Drive System Primer – </a:t>
            </a:r>
            <a:r>
              <a:rPr lang="en-US" sz="3200" dirty="0" smtClean="0"/>
              <a:t>Acceleration and Gear Ratios</a:t>
            </a:r>
            <a:endParaRPr lang="en-US" sz="3200" dirty="0"/>
          </a:p>
        </p:txBody>
      </p:sp>
      <p:sp>
        <p:nvSpPr>
          <p:cNvPr id="3" name="Subtitle 2"/>
          <p:cNvSpPr>
            <a:spLocks noGrp="1"/>
          </p:cNvSpPr>
          <p:nvPr>
            <p:ph type="subTitle" idx="1"/>
          </p:nvPr>
        </p:nvSpPr>
        <p:spPr/>
        <p:txBody>
          <a:bodyPr/>
          <a:lstStyle/>
          <a:p>
            <a:r>
              <a:rPr lang="en-US" dirty="0" smtClean="0"/>
              <a:t>26 October 2015</a:t>
            </a:r>
            <a:endParaRPr lang="en-US" dirty="0"/>
          </a:p>
        </p:txBody>
      </p:sp>
    </p:spTree>
    <p:extLst>
      <p:ext uri="{BB962C8B-B14F-4D97-AF65-F5344CB8AC3E}">
        <p14:creationId xmlns:p14="http://schemas.microsoft.com/office/powerpoint/2010/main" val="94418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An assembly of components and software which enables the robot to be in the right location and orientation to perform a task.</a:t>
            </a:r>
          </a:p>
          <a:p>
            <a:r>
              <a:rPr lang="en-US" dirty="0" smtClean="0"/>
              <a:t>When the robot’s location, traction force, or kinetic energy perform an offensive or defensive task, the drive system is in effect also an actuator system.</a:t>
            </a:r>
          </a:p>
          <a:p>
            <a:r>
              <a:rPr lang="en-US" dirty="0" smtClean="0"/>
              <a:t>99%+ of FRC robots have wheeled or treaded drive systems.  Exceptions include conveyor robots (2015 Recycle Rush), legged robots (71 in 2002 Zone Zeal), and pure climbers (2013 Ultimate Ascent).</a:t>
            </a:r>
            <a:endParaRPr lang="en-US" dirty="0"/>
          </a:p>
        </p:txBody>
      </p:sp>
      <p:sp>
        <p:nvSpPr>
          <p:cNvPr id="3" name="Title 2"/>
          <p:cNvSpPr>
            <a:spLocks noGrp="1"/>
          </p:cNvSpPr>
          <p:nvPr>
            <p:ph type="title"/>
          </p:nvPr>
        </p:nvSpPr>
        <p:spPr/>
        <p:txBody>
          <a:bodyPr>
            <a:normAutofit fontScale="90000"/>
          </a:bodyPr>
          <a:lstStyle/>
          <a:p>
            <a:r>
              <a:rPr lang="en-US" dirty="0" smtClean="0"/>
              <a:t>What is a Robot Drive System?</a:t>
            </a:r>
            <a:endParaRPr lang="en-US" dirty="0"/>
          </a:p>
        </p:txBody>
      </p:sp>
    </p:spTree>
    <p:extLst>
      <p:ext uri="{BB962C8B-B14F-4D97-AF65-F5344CB8AC3E}">
        <p14:creationId xmlns:p14="http://schemas.microsoft.com/office/powerpoint/2010/main" val="140589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There are three limiting factors for acceleration of a robot on level ground:</a:t>
            </a:r>
          </a:p>
          <a:p>
            <a:pPr lvl="1"/>
            <a:r>
              <a:rPr lang="en-US" dirty="0" smtClean="0"/>
              <a:t>Coefficient of Friction (</a:t>
            </a:r>
            <a:r>
              <a:rPr lang="en-US" dirty="0" smtClean="0"/>
              <a:t>traction limited</a:t>
            </a:r>
            <a:r>
              <a:rPr lang="en-US" dirty="0" smtClean="0"/>
              <a:t>)</a:t>
            </a:r>
          </a:p>
          <a:p>
            <a:pPr lvl="1"/>
            <a:r>
              <a:rPr lang="en-US" dirty="0" smtClean="0"/>
              <a:t>Limits to the torque available from the motors or other actuators (</a:t>
            </a:r>
            <a:r>
              <a:rPr lang="en-US" dirty="0" smtClean="0"/>
              <a:t>torque limited</a:t>
            </a:r>
            <a:r>
              <a:rPr lang="en-US" dirty="0" smtClean="0"/>
              <a:t>)</a:t>
            </a:r>
          </a:p>
          <a:p>
            <a:pPr lvl="1"/>
            <a:r>
              <a:rPr lang="en-US" dirty="0" smtClean="0"/>
              <a:t>Keeping the robot upright (stability limited)</a:t>
            </a:r>
          </a:p>
          <a:p>
            <a:r>
              <a:rPr lang="en-US" dirty="0" smtClean="0"/>
              <a:t>We shall look at each of these in turn</a:t>
            </a:r>
            <a:endParaRPr lang="en-US" dirty="0"/>
          </a:p>
        </p:txBody>
      </p:sp>
      <p:sp>
        <p:nvSpPr>
          <p:cNvPr id="3" name="Title 2"/>
          <p:cNvSpPr>
            <a:spLocks noGrp="1"/>
          </p:cNvSpPr>
          <p:nvPr>
            <p:ph type="title"/>
          </p:nvPr>
        </p:nvSpPr>
        <p:spPr/>
        <p:txBody>
          <a:bodyPr>
            <a:normAutofit/>
          </a:bodyPr>
          <a:lstStyle/>
          <a:p>
            <a:r>
              <a:rPr lang="en-US" dirty="0" smtClean="0"/>
              <a:t>What limits </a:t>
            </a:r>
            <a:r>
              <a:rPr lang="en-US" dirty="0" smtClean="0"/>
              <a:t>acceleration</a:t>
            </a:r>
            <a:r>
              <a:rPr lang="en-US" dirty="0" smtClean="0"/>
              <a:t>?</a:t>
            </a:r>
            <a:endParaRPr lang="en-US" dirty="0"/>
          </a:p>
        </p:txBody>
      </p:sp>
    </p:spTree>
    <p:extLst>
      <p:ext uri="{BB962C8B-B14F-4D97-AF65-F5344CB8AC3E}">
        <p14:creationId xmlns:p14="http://schemas.microsoft.com/office/powerpoint/2010/main" val="39314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Drive force is obtained as a result of friction between the bottom of the wheels and the carpet (or other drive surface).  The traditional calculation of frictional force is:</a:t>
            </a:r>
          </a:p>
          <a:p>
            <a:pPr lvl="1"/>
            <a:r>
              <a:rPr lang="en-US" dirty="0" smtClean="0"/>
              <a:t>F = </a:t>
            </a:r>
            <a:r>
              <a:rPr lang="en-US" dirty="0" err="1">
                <a:latin typeface="Symbol" panose="05050102010706020507" pitchFamily="18" charset="2"/>
              </a:rPr>
              <a:t>m</a:t>
            </a:r>
            <a:r>
              <a:rPr lang="en-US" dirty="0" err="1" smtClean="0"/>
              <a:t>N</a:t>
            </a:r>
            <a:endParaRPr lang="en-US" dirty="0"/>
          </a:p>
          <a:p>
            <a:pPr lvl="2"/>
            <a:r>
              <a:rPr lang="en-US" dirty="0" smtClean="0"/>
              <a:t>Where </a:t>
            </a:r>
            <a:r>
              <a:rPr lang="en-US" b="1" dirty="0" smtClean="0"/>
              <a:t>F</a:t>
            </a:r>
            <a:r>
              <a:rPr lang="en-US" dirty="0" smtClean="0"/>
              <a:t> is the frictional force</a:t>
            </a:r>
          </a:p>
          <a:p>
            <a:pPr lvl="2"/>
            <a:r>
              <a:rPr lang="en-US" b="1" dirty="0" smtClean="0">
                <a:latin typeface="Symbol" panose="05050102010706020507" pitchFamily="18" charset="2"/>
              </a:rPr>
              <a:t>m</a:t>
            </a:r>
            <a:r>
              <a:rPr lang="en-US" dirty="0" smtClean="0">
                <a:latin typeface="Symbol" panose="05050102010706020507" pitchFamily="18" charset="2"/>
              </a:rPr>
              <a:t> </a:t>
            </a:r>
            <a:r>
              <a:rPr lang="en-US" dirty="0" smtClean="0"/>
              <a:t>is a constant coefficient of friction.  It is approximately 1.0 for FRC kit tires on carpet, higher for some high performance treads, lower for hard or slick surfaces.</a:t>
            </a:r>
          </a:p>
          <a:p>
            <a:pPr lvl="2"/>
            <a:r>
              <a:rPr lang="en-US" b="1" dirty="0" smtClean="0"/>
              <a:t>N</a:t>
            </a:r>
            <a:r>
              <a:rPr lang="en-US" dirty="0" smtClean="0"/>
              <a:t> is the force normal to the surface (for a horizontal floor this is the weight of the robot which is carried by this wheel)</a:t>
            </a:r>
          </a:p>
          <a:p>
            <a:pPr lvl="1"/>
            <a:r>
              <a:rPr lang="en-US" dirty="0" smtClean="0"/>
              <a:t>There is debate as to whether or not </a:t>
            </a:r>
            <a:r>
              <a:rPr lang="en-US" dirty="0" smtClean="0">
                <a:latin typeface="Symbol" panose="05050102010706020507" pitchFamily="18" charset="2"/>
              </a:rPr>
              <a:t>m</a:t>
            </a:r>
            <a:r>
              <a:rPr lang="en-US" dirty="0" smtClean="0"/>
              <a:t> is constant, but may be higher for lower for values of N.  Those who have experimented have found it very nearly constant.</a:t>
            </a:r>
            <a:endParaRPr lang="en-US" dirty="0"/>
          </a:p>
        </p:txBody>
      </p:sp>
      <p:sp>
        <p:nvSpPr>
          <p:cNvPr id="3" name="Title 2"/>
          <p:cNvSpPr>
            <a:spLocks noGrp="1"/>
          </p:cNvSpPr>
          <p:nvPr>
            <p:ph type="title"/>
          </p:nvPr>
        </p:nvSpPr>
        <p:spPr/>
        <p:txBody>
          <a:bodyPr>
            <a:normAutofit fontScale="90000"/>
          </a:bodyPr>
          <a:lstStyle/>
          <a:p>
            <a:r>
              <a:rPr lang="en-US" dirty="0" smtClean="0"/>
              <a:t>Traction </a:t>
            </a:r>
            <a:r>
              <a:rPr lang="en-US" dirty="0" smtClean="0"/>
              <a:t>Limited Acceleration</a:t>
            </a:r>
            <a:endParaRPr lang="en-US" dirty="0"/>
          </a:p>
        </p:txBody>
      </p:sp>
      <p:grpSp>
        <p:nvGrpSpPr>
          <p:cNvPr id="14" name="Group 13"/>
          <p:cNvGrpSpPr>
            <a:grpSpLocks noChangeAspect="1"/>
          </p:cNvGrpSpPr>
          <p:nvPr/>
        </p:nvGrpSpPr>
        <p:grpSpPr>
          <a:xfrm>
            <a:off x="6858000" y="2286003"/>
            <a:ext cx="1915885" cy="1451709"/>
            <a:chOff x="7315200" y="2590800"/>
            <a:chExt cx="838200" cy="635123"/>
          </a:xfrm>
        </p:grpSpPr>
        <p:sp>
          <p:nvSpPr>
            <p:cNvPr id="4" name="Oval 3"/>
            <p:cNvSpPr/>
            <p:nvPr/>
          </p:nvSpPr>
          <p:spPr>
            <a:xfrm>
              <a:off x="7315200" y="2590800"/>
              <a:ext cx="533400" cy="533400"/>
            </a:xfrm>
            <a:prstGeom prst="ellipse">
              <a:avLst/>
            </a:prstGeom>
            <a:solidFill>
              <a:schemeClr val="tx1"/>
            </a:solidFill>
            <a:ln w="107950" cmpd="sng">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4"/>
            </p:cNvCxnSpPr>
            <p:nvPr/>
          </p:nvCxnSpPr>
          <p:spPr>
            <a:xfrm>
              <a:off x="7581900" y="3124200"/>
              <a:ext cx="5715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4"/>
              <a:endCxn id="4" idx="0"/>
            </p:cNvCxnSpPr>
            <p:nvPr/>
          </p:nvCxnSpPr>
          <p:spPr>
            <a:xfrm flipV="1">
              <a:off x="7581900" y="2590800"/>
              <a:ext cx="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873782" y="2957512"/>
              <a:ext cx="203359" cy="268411"/>
            </a:xfrm>
            <a:prstGeom prst="rect">
              <a:avLst/>
            </a:prstGeom>
            <a:noFill/>
          </p:spPr>
          <p:txBody>
            <a:bodyPr wrap="none" rtlCol="0">
              <a:spAutoFit/>
            </a:bodyPr>
            <a:lstStyle/>
            <a:p>
              <a:r>
                <a:rPr lang="en-US" sz="2400" b="1" dirty="0" smtClean="0"/>
                <a:t>F</a:t>
              </a:r>
              <a:endParaRPr lang="en-US" b="1" dirty="0"/>
            </a:p>
          </p:txBody>
        </p:sp>
        <p:sp>
          <p:nvSpPr>
            <p:cNvPr id="13" name="TextBox 12"/>
            <p:cNvSpPr txBox="1"/>
            <p:nvPr/>
          </p:nvSpPr>
          <p:spPr>
            <a:xfrm>
              <a:off x="7581900" y="2719699"/>
              <a:ext cx="239705" cy="268411"/>
            </a:xfrm>
            <a:prstGeom prst="rect">
              <a:avLst/>
            </a:prstGeom>
            <a:noFill/>
          </p:spPr>
          <p:txBody>
            <a:bodyPr wrap="none" rtlCol="0">
              <a:spAutoFit/>
            </a:bodyPr>
            <a:lstStyle/>
            <a:p>
              <a:r>
                <a:rPr lang="en-US" sz="2400" b="1" dirty="0" smtClean="0">
                  <a:solidFill>
                    <a:schemeClr val="bg1"/>
                  </a:solidFill>
                </a:rPr>
                <a:t>N</a:t>
              </a:r>
              <a:endParaRPr lang="en-US" b="1" dirty="0">
                <a:solidFill>
                  <a:schemeClr val="bg1"/>
                </a:solidFill>
              </a:endParaRPr>
            </a:p>
          </p:txBody>
        </p:sp>
      </p:grpSp>
    </p:spTree>
    <p:extLst>
      <p:ext uri="{BB962C8B-B14F-4D97-AF65-F5344CB8AC3E}">
        <p14:creationId xmlns:p14="http://schemas.microsoft.com/office/powerpoint/2010/main" val="232140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 CIM motor drawing 50A of current (25% over the breaker rating, which can be sustained for a number of seconds) generates about 0.67 ft-lb of torque.</a:t>
            </a:r>
          </a:p>
          <a:p>
            <a:r>
              <a:rPr lang="en-US" dirty="0" smtClean="0"/>
              <a:t>This means that a 4-CIM, 4” wheel drive with no gearing can generate about 16 </a:t>
            </a:r>
            <a:r>
              <a:rPr lang="en-US" dirty="0" err="1" smtClean="0"/>
              <a:t>lb</a:t>
            </a:r>
            <a:r>
              <a:rPr lang="en-US" dirty="0" smtClean="0"/>
              <a:t> of force, which accelerates a 150 </a:t>
            </a:r>
            <a:r>
              <a:rPr lang="en-US" dirty="0" err="1" smtClean="0"/>
              <a:t>lb</a:t>
            </a:r>
            <a:r>
              <a:rPr lang="en-US" dirty="0" smtClean="0"/>
              <a:t> robot by about 3.4 </a:t>
            </a:r>
            <a:r>
              <a:rPr lang="en-US" dirty="0" err="1" smtClean="0"/>
              <a:t>ft</a:t>
            </a:r>
            <a:r>
              <a:rPr lang="en-US" dirty="0" smtClean="0"/>
              <a:t>/s each second; not very impressive – it would take over 5.6 seconds to run the length of an FRC field and crash into the far wall at 19 </a:t>
            </a:r>
            <a:r>
              <a:rPr lang="en-US" dirty="0" err="1" smtClean="0"/>
              <a:t>ft</a:t>
            </a:r>
            <a:r>
              <a:rPr lang="en-US" dirty="0" smtClean="0"/>
              <a:t>/s!  </a:t>
            </a:r>
          </a:p>
          <a:p>
            <a:r>
              <a:rPr lang="en-US" dirty="0" smtClean="0"/>
              <a:t>Most single-speed FRC robots gear down by 5:1-16:1 to improve torque.  Robots with shifting gearboxes are likely to exceed these bounds.</a:t>
            </a:r>
          </a:p>
          <a:p>
            <a:endParaRPr lang="en-US" dirty="0"/>
          </a:p>
        </p:txBody>
      </p:sp>
      <p:sp>
        <p:nvSpPr>
          <p:cNvPr id="3" name="Title 2"/>
          <p:cNvSpPr>
            <a:spLocks noGrp="1"/>
          </p:cNvSpPr>
          <p:nvPr>
            <p:ph type="title"/>
          </p:nvPr>
        </p:nvSpPr>
        <p:spPr/>
        <p:txBody>
          <a:bodyPr>
            <a:normAutofit fontScale="90000"/>
          </a:bodyPr>
          <a:lstStyle/>
          <a:p>
            <a:r>
              <a:rPr lang="en-US" dirty="0" smtClean="0"/>
              <a:t>Torque </a:t>
            </a:r>
            <a:r>
              <a:rPr lang="en-US" dirty="0" smtClean="0"/>
              <a:t>Limited Acceleration</a:t>
            </a:r>
            <a:endParaRPr lang="en-US" dirty="0"/>
          </a:p>
        </p:txBody>
      </p:sp>
    </p:spTree>
    <p:extLst>
      <p:ext uri="{BB962C8B-B14F-4D97-AF65-F5344CB8AC3E}">
        <p14:creationId xmlns:p14="http://schemas.microsoft.com/office/powerpoint/2010/main" val="54054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 robot with a high center of gravity (or phenomenal acceleration) can accelerate at a rate which will result in the robot laying on its back.</a:t>
            </a:r>
          </a:p>
          <a:p>
            <a:r>
              <a:rPr lang="en-US" dirty="0" smtClean="0"/>
              <a:t>Using a free-body diagram, and understanding that a robot is about to fall over when all of its weight is on the rearmost wheel, we can see that the maximum acceleration a over level ground is:</a:t>
            </a:r>
          </a:p>
          <a:p>
            <a:r>
              <a:rPr lang="en-US" dirty="0" smtClean="0"/>
              <a:t>a=</a:t>
            </a:r>
            <a:r>
              <a:rPr lang="en-US" dirty="0" err="1" smtClean="0"/>
              <a:t>lg</a:t>
            </a:r>
            <a:r>
              <a:rPr lang="en-US" dirty="0" smtClean="0"/>
              <a:t>/h</a:t>
            </a:r>
          </a:p>
          <a:p>
            <a:pPr lvl="1"/>
            <a:r>
              <a:rPr lang="en-US" dirty="0" smtClean="0"/>
              <a:t>Where </a:t>
            </a:r>
            <a:r>
              <a:rPr lang="en-US" b="1" dirty="0" smtClean="0"/>
              <a:t>l</a:t>
            </a:r>
            <a:r>
              <a:rPr lang="en-US" dirty="0" smtClean="0"/>
              <a:t> is the horizontal separation between the center of gravity and the axis of the “rear” wheel</a:t>
            </a:r>
          </a:p>
          <a:p>
            <a:pPr lvl="1"/>
            <a:r>
              <a:rPr lang="en-US" b="1" dirty="0"/>
              <a:t>g</a:t>
            </a:r>
            <a:r>
              <a:rPr lang="en-US" dirty="0"/>
              <a:t> is the acceleration of gravity</a:t>
            </a:r>
            <a:endParaRPr lang="en-US" dirty="0" smtClean="0"/>
          </a:p>
          <a:p>
            <a:pPr lvl="1"/>
            <a:r>
              <a:rPr lang="en-US" b="1" dirty="0" smtClean="0"/>
              <a:t>h</a:t>
            </a:r>
            <a:r>
              <a:rPr lang="en-US" dirty="0" smtClean="0"/>
              <a:t> is the height of the center of gravity</a:t>
            </a:r>
            <a:endParaRPr lang="en-US" dirty="0"/>
          </a:p>
        </p:txBody>
      </p:sp>
      <p:sp>
        <p:nvSpPr>
          <p:cNvPr id="3" name="Title 2"/>
          <p:cNvSpPr>
            <a:spLocks noGrp="1"/>
          </p:cNvSpPr>
          <p:nvPr>
            <p:ph type="title"/>
          </p:nvPr>
        </p:nvSpPr>
        <p:spPr/>
        <p:txBody>
          <a:bodyPr>
            <a:normAutofit fontScale="90000"/>
          </a:bodyPr>
          <a:lstStyle/>
          <a:p>
            <a:r>
              <a:rPr lang="en-US" dirty="0" smtClean="0"/>
              <a:t>Stability </a:t>
            </a:r>
            <a:r>
              <a:rPr lang="en-US" dirty="0" smtClean="0"/>
              <a:t>Limited Acceleration</a:t>
            </a:r>
            <a:endParaRPr lang="en-US" dirty="0"/>
          </a:p>
        </p:txBody>
      </p:sp>
      <p:sp>
        <p:nvSpPr>
          <p:cNvPr id="28" name="TextBox 27"/>
          <p:cNvSpPr txBox="1"/>
          <p:nvPr/>
        </p:nvSpPr>
        <p:spPr>
          <a:xfrm>
            <a:off x="7006613" y="6523782"/>
            <a:ext cx="279244" cy="369332"/>
          </a:xfrm>
          <a:prstGeom prst="rect">
            <a:avLst/>
          </a:prstGeom>
          <a:noFill/>
        </p:spPr>
        <p:txBody>
          <a:bodyPr wrap="none" rtlCol="0">
            <a:spAutoFit/>
          </a:bodyPr>
          <a:lstStyle/>
          <a:p>
            <a:r>
              <a:rPr lang="en-US" dirty="0" smtClean="0"/>
              <a:t>r</a:t>
            </a:r>
            <a:endParaRPr lang="en-US" dirty="0"/>
          </a:p>
        </p:txBody>
      </p:sp>
      <p:grpSp>
        <p:nvGrpSpPr>
          <p:cNvPr id="30" name="Group 29"/>
          <p:cNvGrpSpPr/>
          <p:nvPr/>
        </p:nvGrpSpPr>
        <p:grpSpPr>
          <a:xfrm>
            <a:off x="6629400" y="4495800"/>
            <a:ext cx="1981200" cy="2133600"/>
            <a:chOff x="6248400" y="4876800"/>
            <a:chExt cx="1752600" cy="1752600"/>
          </a:xfrm>
        </p:grpSpPr>
        <p:sp>
          <p:nvSpPr>
            <p:cNvPr id="4" name="Rectangle 3"/>
            <p:cNvSpPr/>
            <p:nvPr/>
          </p:nvSpPr>
          <p:spPr>
            <a:xfrm>
              <a:off x="6400801" y="5029200"/>
              <a:ext cx="1142999" cy="12191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400800" y="6096000"/>
              <a:ext cx="304800" cy="304799"/>
            </a:xfrm>
            <a:prstGeom prst="ellipse">
              <a:avLst/>
            </a:prstGeom>
            <a:solidFill>
              <a:schemeClr val="tx1"/>
            </a:solidFill>
            <a:ln w="47625" cmpd="sng">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239000" y="6107724"/>
              <a:ext cx="304800" cy="304799"/>
            </a:xfrm>
            <a:prstGeom prst="ellipse">
              <a:avLst/>
            </a:prstGeom>
            <a:solidFill>
              <a:schemeClr val="tx1"/>
            </a:solidFill>
            <a:ln w="47625" cmpd="sng">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6934200" y="5638799"/>
              <a:ext cx="1" cy="773724"/>
            </a:xfrm>
            <a:prstGeom prst="straightConnector1">
              <a:avLst/>
            </a:prstGeom>
            <a:ln w="47625">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553200" y="5638799"/>
              <a:ext cx="0" cy="762001"/>
            </a:xfrm>
            <a:prstGeom prst="straightConnector1">
              <a:avLst/>
            </a:prstGeom>
            <a:ln w="47625">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553200" y="6412523"/>
              <a:ext cx="419100"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248400" y="6389075"/>
              <a:ext cx="1752600"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73666" y="5835133"/>
              <a:ext cx="327334" cy="369332"/>
            </a:xfrm>
            <a:prstGeom prst="rect">
              <a:avLst/>
            </a:prstGeom>
            <a:noFill/>
          </p:spPr>
          <p:txBody>
            <a:bodyPr wrap="none" rtlCol="0">
              <a:spAutoFit/>
            </a:bodyPr>
            <a:lstStyle/>
            <a:p>
              <a:r>
                <a:rPr lang="en-US" dirty="0" smtClean="0"/>
                <a:t>h</a:t>
              </a:r>
              <a:endParaRPr lang="en-US" dirty="0"/>
            </a:p>
          </p:txBody>
        </p:sp>
        <p:sp>
          <p:nvSpPr>
            <p:cNvPr id="29" name="Oval 28"/>
            <p:cNvSpPr/>
            <p:nvPr/>
          </p:nvSpPr>
          <p:spPr>
            <a:xfrm>
              <a:off x="6886574" y="5562600"/>
              <a:ext cx="123825" cy="1524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6248400" y="5638799"/>
              <a:ext cx="1752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934200" y="4876800"/>
              <a:ext cx="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553200" y="4876800"/>
              <a:ext cx="0" cy="17526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047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176271"/>
          </a:xfrm>
        </p:spPr>
        <p:txBody>
          <a:bodyPr>
            <a:normAutofit fontScale="85000" lnSpcReduction="20000"/>
          </a:bodyPr>
          <a:lstStyle/>
          <a:p>
            <a:r>
              <a:rPr lang="en-US" dirty="0" smtClean="0"/>
              <a:t>Very often, the output characteristics of a motor do not match those required; most commonly motors spin faster than desired, but do not produce enough torque.</a:t>
            </a:r>
          </a:p>
          <a:p>
            <a:r>
              <a:rPr lang="en-US" dirty="0" smtClean="0"/>
              <a:t>Torque can be increased at a cost in speed reduction through different size gears, sprockets, or timing belt sheaves.  </a:t>
            </a:r>
          </a:p>
          <a:p>
            <a:pPr marL="109728" indent="0">
              <a:buNone/>
            </a:pPr>
            <a:endParaRPr lang="en-US" dirty="0"/>
          </a:p>
        </p:txBody>
      </p:sp>
      <p:sp>
        <p:nvSpPr>
          <p:cNvPr id="3" name="Title 2"/>
          <p:cNvSpPr>
            <a:spLocks noGrp="1"/>
          </p:cNvSpPr>
          <p:nvPr>
            <p:ph type="title"/>
          </p:nvPr>
        </p:nvSpPr>
        <p:spPr/>
        <p:txBody>
          <a:bodyPr/>
          <a:lstStyle/>
          <a:p>
            <a:r>
              <a:rPr lang="en-US" dirty="0" smtClean="0"/>
              <a:t>Gear Ratio</a:t>
            </a:r>
            <a:endParaRPr lang="en-US" dirty="0"/>
          </a:p>
        </p:txBody>
      </p:sp>
      <p:sp>
        <p:nvSpPr>
          <p:cNvPr id="7" name="Content Placeholder 1"/>
          <p:cNvSpPr txBox="1">
            <a:spLocks/>
          </p:cNvSpPr>
          <p:nvPr/>
        </p:nvSpPr>
        <p:spPr>
          <a:xfrm>
            <a:off x="609600" y="4072128"/>
            <a:ext cx="4876800" cy="240487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endParaRPr lang="en-US" dirty="0"/>
          </a:p>
        </p:txBody>
      </p:sp>
      <p:sp>
        <p:nvSpPr>
          <p:cNvPr id="8" name="Content Placeholder 1"/>
          <p:cNvSpPr txBox="1">
            <a:spLocks/>
          </p:cNvSpPr>
          <p:nvPr/>
        </p:nvSpPr>
        <p:spPr>
          <a:xfrm>
            <a:off x="457200" y="3581400"/>
            <a:ext cx="5029200" cy="2451823"/>
          </a:xfrm>
          <a:prstGeom prst="rect">
            <a:avLst/>
          </a:prstGeom>
        </p:spPr>
        <p:txBody>
          <a:bodyPr vert="horz">
            <a:normAutofit fontScale="850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smtClean="0"/>
              <a:t>The sample at right shows a 40-tooth and a 16-tooth gear.  Because the forces at the gear teeth are equal (Newton’s 3</a:t>
            </a:r>
            <a:r>
              <a:rPr lang="en-US" baseline="30000" dirty="0" smtClean="0"/>
              <a:t>rd</a:t>
            </a:r>
            <a:r>
              <a:rPr lang="en-US" dirty="0" smtClean="0"/>
              <a:t> Law), the left gear has about 2.5x the torque but 0.4x the rotational speed of the right gear.</a:t>
            </a:r>
          </a:p>
          <a:p>
            <a:pPr marL="109728" indent="0">
              <a:buFont typeface="Wingdings 3"/>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7350" y="3429000"/>
            <a:ext cx="3676650"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072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566671"/>
          </a:xfrm>
        </p:spPr>
        <p:txBody>
          <a:bodyPr>
            <a:normAutofit fontScale="70000" lnSpcReduction="20000"/>
          </a:bodyPr>
          <a:lstStyle/>
          <a:p>
            <a:r>
              <a:rPr lang="en-US" dirty="0" smtClean="0"/>
              <a:t>Similar effects can be achieved with chain and timing belts.  Note that every level of reduction causes some energy to be lost as heat due to friction.  The speed of the input of a drive train to its output is known as the gear ratio, whether the result was generated by gears, chain, belt, or a combination of effects.  (Previous sample was 2.5:1.) </a:t>
            </a:r>
            <a:endParaRPr lang="en-US" dirty="0"/>
          </a:p>
        </p:txBody>
      </p:sp>
      <p:sp>
        <p:nvSpPr>
          <p:cNvPr id="3" name="Title 2"/>
          <p:cNvSpPr>
            <a:spLocks noGrp="1"/>
          </p:cNvSpPr>
          <p:nvPr>
            <p:ph type="title"/>
          </p:nvPr>
        </p:nvSpPr>
        <p:spPr/>
        <p:txBody>
          <a:bodyPr/>
          <a:lstStyle/>
          <a:p>
            <a:r>
              <a:rPr lang="en-US" dirty="0" smtClean="0"/>
              <a:t>More on Gear </a:t>
            </a:r>
            <a:r>
              <a:rPr lang="en-US" dirty="0" smtClean="0"/>
              <a:t>Ratio</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25" y="3657600"/>
            <a:ext cx="2390775"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988653"/>
            <a:ext cx="2286000" cy="2468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descr="http://mgh-images.s3.amazonaws.com/9780072976939/553-15-51IP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943224"/>
            <a:ext cx="2276475" cy="2419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 y="3124200"/>
            <a:ext cx="2362199" cy="914400"/>
          </a:xfrm>
          <a:prstGeom prst="rect">
            <a:avLst/>
          </a:prstGeom>
          <a:noFill/>
        </p:spPr>
        <p:txBody>
          <a:bodyPr wrap="square" rtlCol="0">
            <a:spAutoFit/>
          </a:bodyPr>
          <a:lstStyle/>
          <a:p>
            <a:r>
              <a:rPr lang="en-US" dirty="0" smtClean="0"/>
              <a:t>Bevel gear (change direction, possibly gear ratio)</a:t>
            </a:r>
            <a:endParaRPr lang="en-US" dirty="0"/>
          </a:p>
        </p:txBody>
      </p:sp>
      <p:sp>
        <p:nvSpPr>
          <p:cNvPr id="8" name="TextBox 7"/>
          <p:cNvSpPr txBox="1"/>
          <p:nvPr/>
        </p:nvSpPr>
        <p:spPr>
          <a:xfrm>
            <a:off x="3048000" y="5457533"/>
            <a:ext cx="2590799" cy="646331"/>
          </a:xfrm>
          <a:prstGeom prst="rect">
            <a:avLst/>
          </a:prstGeom>
          <a:noFill/>
        </p:spPr>
        <p:txBody>
          <a:bodyPr wrap="square" rtlCol="0">
            <a:spAutoFit/>
          </a:bodyPr>
          <a:lstStyle/>
          <a:p>
            <a:r>
              <a:rPr lang="en-US" dirty="0" smtClean="0"/>
              <a:t>Worm gear (direction and gear ratio)</a:t>
            </a:r>
            <a:endParaRPr lang="en-US" dirty="0"/>
          </a:p>
        </p:txBody>
      </p:sp>
      <p:sp>
        <p:nvSpPr>
          <p:cNvPr id="9" name="TextBox 8"/>
          <p:cNvSpPr txBox="1"/>
          <p:nvPr/>
        </p:nvSpPr>
        <p:spPr>
          <a:xfrm>
            <a:off x="6172200" y="5586710"/>
            <a:ext cx="2362199" cy="646331"/>
          </a:xfrm>
          <a:prstGeom prst="rect">
            <a:avLst/>
          </a:prstGeom>
          <a:noFill/>
        </p:spPr>
        <p:txBody>
          <a:bodyPr wrap="square" rtlCol="0">
            <a:spAutoFit/>
          </a:bodyPr>
          <a:lstStyle/>
          <a:p>
            <a:r>
              <a:rPr lang="en-US" dirty="0" smtClean="0"/>
              <a:t>Planetary gear box (Gear ratio only)</a:t>
            </a:r>
            <a:endParaRPr lang="en-US" dirty="0"/>
          </a:p>
        </p:txBody>
      </p:sp>
    </p:spTree>
    <p:extLst>
      <p:ext uri="{BB962C8B-B14F-4D97-AF65-F5344CB8AC3E}">
        <p14:creationId xmlns:p14="http://schemas.microsoft.com/office/powerpoint/2010/main" val="4026573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Gearboxes may have multiple stages (the gear ratios multiply), especially to achieve ratios below about 5:1.  </a:t>
            </a:r>
          </a:p>
          <a:p>
            <a:r>
              <a:rPr lang="en-US" dirty="0" smtClean="0"/>
              <a:t>When good acceleration and great top speed, or decent top speed and really high torque (for pushing) are both needed, shifting gearboxes are used.  COTS shifters typically have a range of 2.5 – 4.0 between the high and low gear ratios.</a:t>
            </a:r>
            <a:endParaRPr lang="en-US" dirty="0"/>
          </a:p>
        </p:txBody>
      </p:sp>
      <p:sp>
        <p:nvSpPr>
          <p:cNvPr id="3" name="Title 2"/>
          <p:cNvSpPr>
            <a:spLocks noGrp="1"/>
          </p:cNvSpPr>
          <p:nvPr>
            <p:ph type="title"/>
          </p:nvPr>
        </p:nvSpPr>
        <p:spPr/>
        <p:txBody>
          <a:bodyPr>
            <a:normAutofit fontScale="90000"/>
          </a:bodyPr>
          <a:lstStyle/>
          <a:p>
            <a:r>
              <a:rPr lang="en-US" dirty="0" smtClean="0"/>
              <a:t>Multistage/</a:t>
            </a:r>
            <a:r>
              <a:rPr lang="en-US" dirty="0" smtClean="0"/>
              <a:t>Shifting </a:t>
            </a:r>
            <a:r>
              <a:rPr lang="en-US" dirty="0" smtClean="0"/>
              <a:t>Gearboxes</a:t>
            </a:r>
            <a:endParaRPr lang="en-US" dirty="0"/>
          </a:p>
        </p:txBody>
      </p:sp>
    </p:spTree>
    <p:extLst>
      <p:ext uri="{BB962C8B-B14F-4D97-AF65-F5344CB8AC3E}">
        <p14:creationId xmlns:p14="http://schemas.microsoft.com/office/powerpoint/2010/main" val="1994778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rgbClr val="000000"/>
      </a:dk1>
      <a:lt1>
        <a:sysClr val="window" lastClr="FFFFFF"/>
      </a:lt1>
      <a:dk2>
        <a:srgbClr val="4A6300"/>
      </a:dk2>
      <a:lt2>
        <a:srgbClr val="CAF278"/>
      </a:lt2>
      <a:accent1>
        <a:srgbClr val="536F00"/>
      </a:accent1>
      <a:accent2>
        <a:srgbClr val="CFFF43"/>
      </a:accent2>
      <a:accent3>
        <a:srgbClr val="D77B00"/>
      </a:accent3>
      <a:accent4>
        <a:srgbClr val="6F9400"/>
      </a:accent4>
      <a:accent5>
        <a:srgbClr val="D8D8D8"/>
      </a:accent5>
      <a:accent6>
        <a:srgbClr val="FEA022"/>
      </a:accent6>
      <a:hlink>
        <a:srgbClr val="0070C0"/>
      </a:hlink>
      <a:folHlink>
        <a:srgbClr val="7030A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6766</TotalTime>
  <Words>803</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G2’s Drive System Primer – Acceleration and Gear Ratios</vt:lpstr>
      <vt:lpstr>What is a Robot Drive System?</vt:lpstr>
      <vt:lpstr>What limits acceleration?</vt:lpstr>
      <vt:lpstr>Traction Limited Acceleration</vt:lpstr>
      <vt:lpstr>Torque Limited Acceleration</vt:lpstr>
      <vt:lpstr>Stability Limited Acceleration</vt:lpstr>
      <vt:lpstr>Gear Ratio</vt:lpstr>
      <vt:lpstr>More on Gear Ratio</vt:lpstr>
      <vt:lpstr>Multistage/Shifting Gearboxes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GeeTwo’s Drive System Primer</dc:title>
  <dc:creator>Daddy</dc:creator>
  <cp:lastModifiedBy>Daddy</cp:lastModifiedBy>
  <cp:revision>17</cp:revision>
  <dcterms:created xsi:type="dcterms:W3CDTF">2015-10-23T01:35:39Z</dcterms:created>
  <dcterms:modified xsi:type="dcterms:W3CDTF">2015-10-29T00:33:50Z</dcterms:modified>
</cp:coreProperties>
</file>