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69" r:id="rId4"/>
    <p:sldId id="261" r:id="rId5"/>
    <p:sldId id="270" r:id="rId6"/>
    <p:sldId id="262" r:id="rId7"/>
    <p:sldId id="266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DDEC2-FD12-4323-8F26-A2047589C0FB}" type="datetimeFigureOut">
              <a:rPr lang="en-US" smtClean="0"/>
              <a:t>1/31/2012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D97DD-BE0F-4DEE-8971-1F6BCA9782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Bumper Number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Isaac Rife</a:t>
            </a:r>
          </a:p>
          <a:p>
            <a:r>
              <a:rPr lang="en-US" dirty="0" err="1" smtClean="0"/>
              <a:t>Killerbees</a:t>
            </a:r>
            <a:r>
              <a:rPr lang="en-US" dirty="0" smtClean="0"/>
              <a:t> Team 33</a:t>
            </a:r>
            <a:endParaRPr lang="en-US" dirty="0"/>
          </a:p>
        </p:txBody>
      </p:sp>
      <p:pic>
        <p:nvPicPr>
          <p:cNvPr id="22530" name="Picture 2" descr="http://killerbees33.com/header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56436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Number 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Using this template is not mandatory, but may be helpful for some 4 digit teams with relatively short bumpers.</a:t>
            </a:r>
          </a:p>
          <a:p>
            <a:r>
              <a:rPr lang="en-US" dirty="0" smtClean="0"/>
              <a:t>Several teams have asked questions in the Q&amp;A about trying to fit 4 digit numbers on minimum length bumper segments.</a:t>
            </a:r>
          </a:p>
          <a:p>
            <a:r>
              <a:rPr lang="en-US" dirty="0" smtClean="0"/>
              <a:t>While legible numbers are mandatory for judges and event staff, they are also highly recommended to improve scout-ability and thus likelihood of being picked.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c-manual.usfirst.org/upload/4.1.6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8399" y="1600200"/>
            <a:ext cx="4165601" cy="31242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Excerpts from Bumper Rules &amp; Number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410200" cy="38100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[R27] Robots are required to use Bumpers to protect all exterior vertices of the Frame Perimeter. For adequate protection, at least 8 in. of Bumper must be placed on each side of each exterior vertex (see Figure 4‑1, Figure 4‑2, and Figure 4‑3).</a:t>
            </a:r>
          </a:p>
          <a:p>
            <a:r>
              <a:rPr lang="en-US" sz="1400" dirty="0" smtClean="0"/>
              <a:t>[R34] Each Robot must be able to display red or blue Bumpers to match their alliance color.</a:t>
            </a:r>
          </a:p>
          <a:p>
            <a:r>
              <a:rPr lang="en-US" sz="1400" dirty="0" smtClean="0"/>
              <a:t>[R35] Teams shall display their team number on the Bumpers in four locations at approximately 90° intervals around the perimeter of the Robot. </a:t>
            </a:r>
            <a:r>
              <a:rPr lang="en-US" sz="1400" b="1" dirty="0" smtClean="0"/>
              <a:t> The numerals must be at </a:t>
            </a:r>
            <a:r>
              <a:rPr lang="en-US" sz="1400" b="1" u="sng" dirty="0" smtClean="0"/>
              <a:t>least</a:t>
            </a:r>
            <a:r>
              <a:rPr lang="en-US" sz="1400" b="1" dirty="0" smtClean="0"/>
              <a:t> 4 in. high, </a:t>
            </a:r>
            <a:r>
              <a:rPr lang="en-US" sz="1400" b="1" u="sng" dirty="0" smtClean="0"/>
              <a:t>at least </a:t>
            </a:r>
            <a:r>
              <a:rPr lang="en-US" sz="1400" b="1" dirty="0" smtClean="0"/>
              <a:t>¾ in. in stroke width, and be either white in color or outlined in white.</a:t>
            </a:r>
            <a:r>
              <a:rPr lang="en-US" sz="1400" dirty="0" smtClean="0"/>
              <a:t> Team numbers must be clearly visible from a distance of not less than 100 ft, so that judges, referees, and announcers can easily identify competing Robots.</a:t>
            </a:r>
          </a:p>
          <a:p>
            <a:endParaRPr lang="en-US" sz="1400" dirty="0"/>
          </a:p>
        </p:txBody>
      </p:sp>
      <p:pic>
        <p:nvPicPr>
          <p:cNvPr id="1028" name="Picture 4" descr="http://frc-manual.usfirst.org/upload/4-3tu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5200" y="4495800"/>
            <a:ext cx="2946399" cy="2209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" y="4800600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/>
              <a:t>Derived Requirements:  </a:t>
            </a:r>
            <a:r>
              <a:rPr lang="en-US" sz="1600" dirty="0" smtClean="0"/>
              <a:t>The minimum corner bumper length from these rules may be derived to be approximately:</a:t>
            </a:r>
          </a:p>
          <a:p>
            <a:r>
              <a:rPr lang="en-US" sz="1600" dirty="0" smtClean="0"/>
              <a:t>8” Min length (of frame)+3/4” Plywwod+2 ½” Pool Noodle or: 11 ¼” in length.  </a:t>
            </a:r>
          </a:p>
          <a:p>
            <a:r>
              <a:rPr lang="en-US" sz="1600" dirty="0" smtClean="0"/>
              <a:t>Depending on construction, 1 ¼” may start to wrap around, therefore 10” of flat length is reasonable assumption.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4572000" y="1143000"/>
            <a:ext cx="0" cy="1447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572000" y="3352800"/>
            <a:ext cx="0" cy="1447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343400" y="2590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4”</a:t>
            </a:r>
            <a:endParaRPr lang="en-US" sz="2000" dirty="0"/>
          </a:p>
        </p:txBody>
      </p:sp>
      <p:cxnSp>
        <p:nvCxnSpPr>
          <p:cNvPr id="94" name="Straight Arrow Connector 93"/>
          <p:cNvCxnSpPr>
            <a:stCxn id="103" idx="1"/>
          </p:cNvCxnSpPr>
          <p:nvPr/>
        </p:nvCxnSpPr>
        <p:spPr>
          <a:xfrm flipV="1">
            <a:off x="228600" y="1143000"/>
            <a:ext cx="0" cy="42865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03" idx="1"/>
          </p:cNvCxnSpPr>
          <p:nvPr/>
        </p:nvCxnSpPr>
        <p:spPr>
          <a:xfrm>
            <a:off x="228600" y="1571655"/>
            <a:ext cx="0" cy="33334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228600" y="13716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0.8”</a:t>
            </a:r>
            <a:endParaRPr lang="en-US" sz="2000" dirty="0"/>
          </a:p>
        </p:txBody>
      </p:sp>
      <p:cxnSp>
        <p:nvCxnSpPr>
          <p:cNvPr id="106" name="Straight Arrow Connector 105"/>
          <p:cNvCxnSpPr/>
          <p:nvPr/>
        </p:nvCxnSpPr>
        <p:spPr>
          <a:xfrm>
            <a:off x="1600200" y="20574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H="1">
            <a:off x="1295400" y="2057400"/>
            <a:ext cx="3048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2192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0.75”</a:t>
            </a:r>
            <a:endParaRPr lang="en-US" sz="2000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066800" y="2057400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H="1">
            <a:off x="762000" y="2057399"/>
            <a:ext cx="3048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85800" y="21144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0.6”</a:t>
            </a:r>
            <a:endParaRPr lang="en-US" sz="2000" dirty="0"/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381000" y="2057400"/>
            <a:ext cx="381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76200" y="2057400"/>
            <a:ext cx="3048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0.75”</a:t>
            </a:r>
            <a:endParaRPr lang="en-US" sz="2000" dirty="0"/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2209800" y="2057401"/>
            <a:ext cx="2286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H="1">
            <a:off x="1981200" y="2057400"/>
            <a:ext cx="304800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828800" y="2133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0.5”</a:t>
            </a:r>
            <a:endParaRPr lang="en-US" sz="2000" dirty="0"/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5029200" y="381000"/>
            <a:ext cx="411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 flipH="1">
            <a:off x="0" y="381000"/>
            <a:ext cx="41148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191000" y="152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10”</a:t>
            </a:r>
            <a:endParaRPr lang="en-US" sz="2000" dirty="0"/>
          </a:p>
        </p:txBody>
      </p:sp>
      <p:cxnSp>
        <p:nvCxnSpPr>
          <p:cNvPr id="135" name="Straight Arrow Connector 134"/>
          <p:cNvCxnSpPr/>
          <p:nvPr/>
        </p:nvCxnSpPr>
        <p:spPr>
          <a:xfrm flipV="1">
            <a:off x="6934200" y="685800"/>
            <a:ext cx="0" cy="1905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6934200" y="3352800"/>
            <a:ext cx="0" cy="1905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6705600" y="2743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5”</a:t>
            </a:r>
            <a:endParaRPr lang="en-US" sz="2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0" y="55626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Basic dimensions of minimum bumper area with blocks for wide 4 digit numbering.  Block heights are 0.8” tall which therefore will </a:t>
            </a:r>
            <a:r>
              <a:rPr lang="en-US" dirty="0" err="1" smtClean="0"/>
              <a:t>excede</a:t>
            </a:r>
            <a:r>
              <a:rPr lang="en-US" dirty="0" smtClean="0"/>
              <a:t> minimum stroke width of 0.75”, and blocks for vertical strokes are 0.75” wide meeting the minimum stroke width.  Spacing between numbers is 0.5” to allow for legibility.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Triangle 68"/>
          <p:cNvSpPr/>
          <p:nvPr/>
        </p:nvSpPr>
        <p:spPr>
          <a:xfrm>
            <a:off x="2286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Triangle 69"/>
          <p:cNvSpPr/>
          <p:nvPr/>
        </p:nvSpPr>
        <p:spPr>
          <a:xfrm rot="5400000">
            <a:off x="2286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Triangle 70"/>
          <p:cNvSpPr/>
          <p:nvPr/>
        </p:nvSpPr>
        <p:spPr>
          <a:xfrm rot="10800000">
            <a:off x="5334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Triangle 71"/>
          <p:cNvSpPr/>
          <p:nvPr/>
        </p:nvSpPr>
        <p:spPr>
          <a:xfrm rot="16200000">
            <a:off x="5334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/>
          <p:cNvSpPr/>
          <p:nvPr/>
        </p:nvSpPr>
        <p:spPr>
          <a:xfrm rot="2700000">
            <a:off x="361557" y="63246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/>
          <p:cNvSpPr/>
          <p:nvPr/>
        </p:nvSpPr>
        <p:spPr>
          <a:xfrm rot="13500000">
            <a:off x="413911" y="6329017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>
            <a:off x="9906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/>
          <p:cNvSpPr/>
          <p:nvPr/>
        </p:nvSpPr>
        <p:spPr>
          <a:xfrm rot="5400000">
            <a:off x="9906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Triangle 76"/>
          <p:cNvSpPr/>
          <p:nvPr/>
        </p:nvSpPr>
        <p:spPr>
          <a:xfrm rot="10800000">
            <a:off x="12954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/>
          <p:cNvSpPr/>
          <p:nvPr/>
        </p:nvSpPr>
        <p:spPr>
          <a:xfrm rot="16200000">
            <a:off x="12954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Triangle 78"/>
          <p:cNvSpPr/>
          <p:nvPr/>
        </p:nvSpPr>
        <p:spPr>
          <a:xfrm rot="2700000">
            <a:off x="1123557" y="63246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Triangle 79"/>
          <p:cNvSpPr/>
          <p:nvPr/>
        </p:nvSpPr>
        <p:spPr>
          <a:xfrm rot="13500000">
            <a:off x="1175911" y="6329017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1752600" y="6324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Copy and Paste in corners to achieve different looks.</a:t>
            </a:r>
            <a:endParaRPr lang="en-US" dirty="0"/>
          </a:p>
        </p:txBody>
      </p:sp>
      <p:sp>
        <p:nvSpPr>
          <p:cNvPr id="82" name="Flowchart: Delay 81"/>
          <p:cNvSpPr/>
          <p:nvPr/>
        </p:nvSpPr>
        <p:spPr>
          <a:xfrm rot="10800000">
            <a:off x="76200" y="5410200"/>
            <a:ext cx="73152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Triangle 68"/>
          <p:cNvSpPr/>
          <p:nvPr/>
        </p:nvSpPr>
        <p:spPr>
          <a:xfrm>
            <a:off x="228600" y="64770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Triangle 69"/>
          <p:cNvSpPr/>
          <p:nvPr/>
        </p:nvSpPr>
        <p:spPr>
          <a:xfrm rot="5400000">
            <a:off x="228600" y="61722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Triangle 70"/>
          <p:cNvSpPr/>
          <p:nvPr/>
        </p:nvSpPr>
        <p:spPr>
          <a:xfrm rot="10800000">
            <a:off x="533400" y="61722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Triangle 71"/>
          <p:cNvSpPr/>
          <p:nvPr/>
        </p:nvSpPr>
        <p:spPr>
          <a:xfrm rot="16200000">
            <a:off x="533400" y="64770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/>
          <p:cNvSpPr/>
          <p:nvPr/>
        </p:nvSpPr>
        <p:spPr>
          <a:xfrm rot="2700000">
            <a:off x="361557" y="63246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/>
          <p:cNvSpPr/>
          <p:nvPr/>
        </p:nvSpPr>
        <p:spPr>
          <a:xfrm rot="13500000">
            <a:off x="413911" y="6329017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>
            <a:off x="9906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/>
          <p:cNvSpPr/>
          <p:nvPr/>
        </p:nvSpPr>
        <p:spPr>
          <a:xfrm rot="5400000">
            <a:off x="9906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Triangle 76"/>
          <p:cNvSpPr/>
          <p:nvPr/>
        </p:nvSpPr>
        <p:spPr>
          <a:xfrm rot="10800000">
            <a:off x="12954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/>
          <p:cNvSpPr/>
          <p:nvPr/>
        </p:nvSpPr>
        <p:spPr>
          <a:xfrm rot="16200000">
            <a:off x="12954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Triangle 78"/>
          <p:cNvSpPr/>
          <p:nvPr/>
        </p:nvSpPr>
        <p:spPr>
          <a:xfrm rot="2700000">
            <a:off x="1123557" y="63246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Triangle 79"/>
          <p:cNvSpPr/>
          <p:nvPr/>
        </p:nvSpPr>
        <p:spPr>
          <a:xfrm rot="13500000">
            <a:off x="1175911" y="6329017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1752600" y="63246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Copy and Paste in corners to achieve different looks.</a:t>
            </a:r>
            <a:endParaRPr lang="en-US" dirty="0"/>
          </a:p>
        </p:txBody>
      </p:sp>
      <p:sp>
        <p:nvSpPr>
          <p:cNvPr id="83" name="Flowchart: Delay 82"/>
          <p:cNvSpPr/>
          <p:nvPr/>
        </p:nvSpPr>
        <p:spPr>
          <a:xfrm rot="10800000">
            <a:off x="76200" y="5410200"/>
            <a:ext cx="73152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Triangle 68"/>
          <p:cNvSpPr/>
          <p:nvPr/>
        </p:nvSpPr>
        <p:spPr>
          <a:xfrm>
            <a:off x="2286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Triangle 69"/>
          <p:cNvSpPr/>
          <p:nvPr/>
        </p:nvSpPr>
        <p:spPr>
          <a:xfrm rot="5400000">
            <a:off x="2286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Triangle 70"/>
          <p:cNvSpPr/>
          <p:nvPr/>
        </p:nvSpPr>
        <p:spPr>
          <a:xfrm rot="10800000">
            <a:off x="5334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Triangle 71"/>
          <p:cNvSpPr/>
          <p:nvPr/>
        </p:nvSpPr>
        <p:spPr>
          <a:xfrm rot="16200000">
            <a:off x="5334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/>
          <p:cNvSpPr/>
          <p:nvPr/>
        </p:nvSpPr>
        <p:spPr>
          <a:xfrm rot="2700000">
            <a:off x="361557" y="63246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/>
          <p:cNvSpPr/>
          <p:nvPr/>
        </p:nvSpPr>
        <p:spPr>
          <a:xfrm rot="13500000">
            <a:off x="413911" y="6329017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>
            <a:off x="9906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/>
          <p:cNvSpPr/>
          <p:nvPr/>
        </p:nvSpPr>
        <p:spPr>
          <a:xfrm rot="5400000">
            <a:off x="9906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Triangle 76"/>
          <p:cNvSpPr/>
          <p:nvPr/>
        </p:nvSpPr>
        <p:spPr>
          <a:xfrm rot="10800000">
            <a:off x="12954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/>
          <p:cNvSpPr/>
          <p:nvPr/>
        </p:nvSpPr>
        <p:spPr>
          <a:xfrm rot="16200000">
            <a:off x="12954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Triangle 78"/>
          <p:cNvSpPr/>
          <p:nvPr/>
        </p:nvSpPr>
        <p:spPr>
          <a:xfrm rot="2700000">
            <a:off x="1123557" y="63246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Triangle 79"/>
          <p:cNvSpPr/>
          <p:nvPr/>
        </p:nvSpPr>
        <p:spPr>
          <a:xfrm rot="13500000">
            <a:off x="1175911" y="6329017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Triangle 80"/>
          <p:cNvSpPr/>
          <p:nvPr/>
        </p:nvSpPr>
        <p:spPr>
          <a:xfrm rot="5400000">
            <a:off x="4800600" y="1883133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ight Triangle 81"/>
          <p:cNvSpPr/>
          <p:nvPr/>
        </p:nvSpPr>
        <p:spPr>
          <a:xfrm rot="2700000">
            <a:off x="8924181" y="287621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ight Triangle 82"/>
          <p:cNvSpPr/>
          <p:nvPr/>
        </p:nvSpPr>
        <p:spPr>
          <a:xfrm rot="16200000">
            <a:off x="6431280" y="452628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Triangle 83"/>
          <p:cNvSpPr/>
          <p:nvPr/>
        </p:nvSpPr>
        <p:spPr>
          <a:xfrm>
            <a:off x="4800600" y="452628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Triangle 84"/>
          <p:cNvSpPr/>
          <p:nvPr/>
        </p:nvSpPr>
        <p:spPr>
          <a:xfrm>
            <a:off x="4800600" y="3792774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Triangle 85"/>
          <p:cNvSpPr/>
          <p:nvPr/>
        </p:nvSpPr>
        <p:spPr>
          <a:xfrm>
            <a:off x="5486400" y="3070529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Triangle 86"/>
          <p:cNvSpPr/>
          <p:nvPr/>
        </p:nvSpPr>
        <p:spPr>
          <a:xfrm rot="5400000">
            <a:off x="5486400" y="261929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2895600" y="54864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Example:  3333 with different possible formats.  </a:t>
            </a:r>
            <a:endParaRPr lang="en-US" dirty="0"/>
          </a:p>
        </p:txBody>
      </p:sp>
      <p:sp>
        <p:nvSpPr>
          <p:cNvPr id="89" name="Right Triangle 88"/>
          <p:cNvSpPr/>
          <p:nvPr/>
        </p:nvSpPr>
        <p:spPr>
          <a:xfrm>
            <a:off x="7848600" y="3073839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Triangle 89"/>
          <p:cNvSpPr/>
          <p:nvPr/>
        </p:nvSpPr>
        <p:spPr>
          <a:xfrm rot="5400000">
            <a:off x="7848600" y="262260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ight Triangle 90"/>
          <p:cNvSpPr/>
          <p:nvPr/>
        </p:nvSpPr>
        <p:spPr>
          <a:xfrm>
            <a:off x="7162800" y="4518329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Triangle 91"/>
          <p:cNvSpPr/>
          <p:nvPr/>
        </p:nvSpPr>
        <p:spPr>
          <a:xfrm rot="5400000">
            <a:off x="7162800" y="406709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ight Triangle 92"/>
          <p:cNvSpPr/>
          <p:nvPr/>
        </p:nvSpPr>
        <p:spPr>
          <a:xfrm>
            <a:off x="7162800" y="1594235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ight Triangle 93"/>
          <p:cNvSpPr/>
          <p:nvPr/>
        </p:nvSpPr>
        <p:spPr>
          <a:xfrm rot="5400000">
            <a:off x="7162800" y="1143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ight Triangle 94"/>
          <p:cNvSpPr/>
          <p:nvPr/>
        </p:nvSpPr>
        <p:spPr>
          <a:xfrm rot="2700000">
            <a:off x="6570259" y="2807965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Triangle 95"/>
          <p:cNvSpPr/>
          <p:nvPr/>
        </p:nvSpPr>
        <p:spPr>
          <a:xfrm rot="10800000">
            <a:off x="8790163" y="1147641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/>
          <p:cNvSpPr/>
          <p:nvPr/>
        </p:nvSpPr>
        <p:spPr>
          <a:xfrm rot="16200000">
            <a:off x="8786853" y="452760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2438400" y="1143000"/>
            <a:ext cx="1905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38400" y="11430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2438400" y="1905000"/>
            <a:ext cx="1219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3657600" y="1905000"/>
            <a:ext cx="0" cy="6858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3124200" y="2590800"/>
            <a:ext cx="5334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3124200" y="3352800"/>
            <a:ext cx="5334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3124200" y="25908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3657600" y="33528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438400" y="4800600"/>
            <a:ext cx="1905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438400" y="40386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2438400" y="4078355"/>
            <a:ext cx="1219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343400" y="1119147"/>
            <a:ext cx="0" cy="368145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owchart: Delay 134"/>
          <p:cNvSpPr/>
          <p:nvPr/>
        </p:nvSpPr>
        <p:spPr>
          <a:xfrm rot="10800000">
            <a:off x="7467600" y="2622604"/>
            <a:ext cx="91440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lowchart: Delay 135"/>
          <p:cNvSpPr/>
          <p:nvPr/>
        </p:nvSpPr>
        <p:spPr>
          <a:xfrm rot="10800000">
            <a:off x="7118404" y="1143000"/>
            <a:ext cx="73152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lowchart: Delay 136"/>
          <p:cNvSpPr/>
          <p:nvPr/>
        </p:nvSpPr>
        <p:spPr>
          <a:xfrm rot="10800000">
            <a:off x="7110454" y="4075045"/>
            <a:ext cx="73152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lowchart: Delay 137"/>
          <p:cNvSpPr/>
          <p:nvPr/>
        </p:nvSpPr>
        <p:spPr>
          <a:xfrm rot="5400000">
            <a:off x="8359140" y="4097905"/>
            <a:ext cx="731520" cy="68580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lowchart: Delay 138"/>
          <p:cNvSpPr/>
          <p:nvPr/>
        </p:nvSpPr>
        <p:spPr>
          <a:xfrm rot="16200000">
            <a:off x="8359140" y="1165860"/>
            <a:ext cx="731520" cy="68580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lowchart: Delay 139"/>
          <p:cNvSpPr/>
          <p:nvPr/>
        </p:nvSpPr>
        <p:spPr>
          <a:xfrm rot="10800000">
            <a:off x="1828800" y="6019800"/>
            <a:ext cx="731520" cy="731520"/>
          </a:xfrm>
          <a:prstGeom prst="flowChartDelay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Triangle 69"/>
          <p:cNvSpPr/>
          <p:nvPr/>
        </p:nvSpPr>
        <p:spPr>
          <a:xfrm>
            <a:off x="2286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Triangle 70"/>
          <p:cNvSpPr/>
          <p:nvPr/>
        </p:nvSpPr>
        <p:spPr>
          <a:xfrm rot="5400000">
            <a:off x="2286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Triangle 71"/>
          <p:cNvSpPr/>
          <p:nvPr/>
        </p:nvSpPr>
        <p:spPr>
          <a:xfrm rot="10800000">
            <a:off x="533400" y="61722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/>
          <p:cNvSpPr/>
          <p:nvPr/>
        </p:nvSpPr>
        <p:spPr>
          <a:xfrm rot="16200000">
            <a:off x="533400" y="6477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Triangle 78"/>
          <p:cNvSpPr/>
          <p:nvPr/>
        </p:nvSpPr>
        <p:spPr>
          <a:xfrm rot="5400000">
            <a:off x="76200" y="261929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ight Triangle 80"/>
          <p:cNvSpPr/>
          <p:nvPr/>
        </p:nvSpPr>
        <p:spPr>
          <a:xfrm rot="10800000">
            <a:off x="1704894" y="1143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ight Triangle 83"/>
          <p:cNvSpPr/>
          <p:nvPr/>
        </p:nvSpPr>
        <p:spPr>
          <a:xfrm rot="5400000">
            <a:off x="2438400" y="1143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Triangle 84"/>
          <p:cNvSpPr/>
          <p:nvPr/>
        </p:nvSpPr>
        <p:spPr>
          <a:xfrm rot="10800000">
            <a:off x="4070404" y="11430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ight Triangle 85"/>
          <p:cNvSpPr/>
          <p:nvPr/>
        </p:nvSpPr>
        <p:spPr>
          <a:xfrm>
            <a:off x="2438400" y="452760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Triangle 86"/>
          <p:cNvSpPr/>
          <p:nvPr/>
        </p:nvSpPr>
        <p:spPr>
          <a:xfrm rot="16200000">
            <a:off x="4062453" y="4527604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Triangle 87"/>
          <p:cNvSpPr/>
          <p:nvPr/>
        </p:nvSpPr>
        <p:spPr>
          <a:xfrm rot="2700000">
            <a:off x="361557" y="6324600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ight Triangle 88"/>
          <p:cNvSpPr/>
          <p:nvPr/>
        </p:nvSpPr>
        <p:spPr>
          <a:xfrm rot="13500000">
            <a:off x="413911" y="6329017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Triangle 95"/>
          <p:cNvSpPr/>
          <p:nvPr/>
        </p:nvSpPr>
        <p:spPr>
          <a:xfrm rot="13500000">
            <a:off x="2303008" y="2876163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Triangle 96"/>
          <p:cNvSpPr/>
          <p:nvPr/>
        </p:nvSpPr>
        <p:spPr>
          <a:xfrm rot="2700000">
            <a:off x="4208002" y="2876155"/>
            <a:ext cx="274320" cy="274320"/>
          </a:xfrm>
          <a:prstGeom prst="rtTriangle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ight Triangle 97"/>
          <p:cNvSpPr/>
          <p:nvPr/>
        </p:nvSpPr>
        <p:spPr>
          <a:xfrm>
            <a:off x="9906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ight Triangle 98"/>
          <p:cNvSpPr/>
          <p:nvPr/>
        </p:nvSpPr>
        <p:spPr>
          <a:xfrm rot="5400000">
            <a:off x="9906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ight Triangle 99"/>
          <p:cNvSpPr/>
          <p:nvPr/>
        </p:nvSpPr>
        <p:spPr>
          <a:xfrm rot="10800000">
            <a:off x="12954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ight Triangle 100"/>
          <p:cNvSpPr/>
          <p:nvPr/>
        </p:nvSpPr>
        <p:spPr>
          <a:xfrm rot="16200000">
            <a:off x="12954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ight Triangle 101"/>
          <p:cNvSpPr/>
          <p:nvPr/>
        </p:nvSpPr>
        <p:spPr>
          <a:xfrm rot="2700000">
            <a:off x="1123557" y="63246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ight Triangle 102"/>
          <p:cNvSpPr/>
          <p:nvPr/>
        </p:nvSpPr>
        <p:spPr>
          <a:xfrm rot="13500000">
            <a:off x="1175911" y="6329017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2590800" y="556260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2,3,5,6,8 can often be difficult to distinguish with many fonts.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0" y="685800"/>
            <a:ext cx="9144000" cy="4572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812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384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4384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384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438400" y="3344849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4384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1242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124200" y="1884457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242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124200" y="3344849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407040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657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657600" y="1884457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657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6576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6576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3434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8006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8006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006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800600" y="3344849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800600" y="4070404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486400" y="1143000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486400" y="1884457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4864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486400" y="3344849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86400" y="4070404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019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19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0198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60198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6705600" y="1143000"/>
            <a:ext cx="457200" cy="365760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71628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1628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1628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162800" y="3344849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62800" y="4070404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848600" y="1143000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848600" y="1884457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848600" y="2619294"/>
            <a:ext cx="54864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848600" y="3344849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848600" y="4070404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8382000" y="1143000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8382000" y="1884457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8382000" y="261929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8382000" y="3344849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8382000" y="4070404"/>
            <a:ext cx="685800" cy="7315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Triangle 68"/>
          <p:cNvSpPr/>
          <p:nvPr/>
        </p:nvSpPr>
        <p:spPr>
          <a:xfrm>
            <a:off x="228600" y="64770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ight Triangle 69"/>
          <p:cNvSpPr/>
          <p:nvPr/>
        </p:nvSpPr>
        <p:spPr>
          <a:xfrm rot="5400000">
            <a:off x="228600" y="61722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Triangle 70"/>
          <p:cNvSpPr/>
          <p:nvPr/>
        </p:nvSpPr>
        <p:spPr>
          <a:xfrm rot="10800000">
            <a:off x="533400" y="61722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Triangle 71"/>
          <p:cNvSpPr/>
          <p:nvPr/>
        </p:nvSpPr>
        <p:spPr>
          <a:xfrm rot="16200000">
            <a:off x="533400" y="64770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/>
          <p:cNvSpPr/>
          <p:nvPr/>
        </p:nvSpPr>
        <p:spPr>
          <a:xfrm rot="2700000">
            <a:off x="361557" y="6324600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Triangle 73"/>
          <p:cNvSpPr/>
          <p:nvPr/>
        </p:nvSpPr>
        <p:spPr>
          <a:xfrm rot="13500000">
            <a:off x="413911" y="6329017"/>
            <a:ext cx="274320" cy="274320"/>
          </a:xfrm>
          <a:prstGeom prst="rtTriangle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ight Triangle 74"/>
          <p:cNvSpPr/>
          <p:nvPr/>
        </p:nvSpPr>
        <p:spPr>
          <a:xfrm>
            <a:off x="9906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Triangle 75"/>
          <p:cNvSpPr/>
          <p:nvPr/>
        </p:nvSpPr>
        <p:spPr>
          <a:xfrm rot="5400000">
            <a:off x="9906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Triangle 76"/>
          <p:cNvSpPr/>
          <p:nvPr/>
        </p:nvSpPr>
        <p:spPr>
          <a:xfrm rot="10800000">
            <a:off x="1295400" y="61722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ight Triangle 77"/>
          <p:cNvSpPr/>
          <p:nvPr/>
        </p:nvSpPr>
        <p:spPr>
          <a:xfrm rot="16200000">
            <a:off x="1295400" y="64770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ight Triangle 78"/>
          <p:cNvSpPr/>
          <p:nvPr/>
        </p:nvSpPr>
        <p:spPr>
          <a:xfrm rot="2700000">
            <a:off x="1123557" y="6324600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ight Triangle 79"/>
          <p:cNvSpPr/>
          <p:nvPr/>
        </p:nvSpPr>
        <p:spPr>
          <a:xfrm rot="13500000">
            <a:off x="1175911" y="6329017"/>
            <a:ext cx="274320" cy="274320"/>
          </a:xfrm>
          <a:prstGeom prst="rtTriangl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6200" y="1143000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76200" y="1884457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6200" y="2619294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76200" y="3344849"/>
            <a:ext cx="68580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76200" y="407040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762000" y="1143000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762000" y="1884457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762000" y="2619294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762000" y="3344849"/>
            <a:ext cx="548640" cy="731520"/>
          </a:xfrm>
          <a:prstGeom prst="rect">
            <a:avLst/>
          </a:prstGeom>
          <a:solidFill>
            <a:srgbClr val="0000FF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762000" y="4070404"/>
            <a:ext cx="54864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1295400" y="1143000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1295400" y="1884457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>
            <a:off x="1295400" y="261929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1295400" y="3344849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1295400" y="4070404"/>
            <a:ext cx="685800" cy="731520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Connector 95"/>
          <p:cNvCxnSpPr/>
          <p:nvPr/>
        </p:nvCxnSpPr>
        <p:spPr>
          <a:xfrm>
            <a:off x="76200" y="1143000"/>
            <a:ext cx="1905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76200" y="11430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76200" y="1905000"/>
            <a:ext cx="1219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1295400" y="1905000"/>
            <a:ext cx="0" cy="6858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762000" y="2590800"/>
            <a:ext cx="5334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762000" y="3352800"/>
            <a:ext cx="5334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762000" y="25908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1295400" y="33528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6200" y="4800600"/>
            <a:ext cx="19050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76200" y="4038600"/>
            <a:ext cx="0" cy="762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76200" y="4078355"/>
            <a:ext cx="121920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1981200" y="1119147"/>
            <a:ext cx="0" cy="3681453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2286000" y="56388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and 9 can also be difficult.  Print your numbers, set them vertically on the ground, walk back 33 paces.  Are they easy to read at 100 feet?  If not, keep working.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11168</TotalTime>
  <Words>397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Bumper Number Template</vt:lpstr>
      <vt:lpstr>Team Number Template</vt:lpstr>
      <vt:lpstr>Excerpts from Bumper Rules &amp; Number Requirements</vt:lpstr>
      <vt:lpstr>Slide 4</vt:lpstr>
      <vt:lpstr>Slide 5</vt:lpstr>
      <vt:lpstr>Slide 6</vt:lpstr>
      <vt:lpstr>Slide 7</vt:lpstr>
      <vt:lpstr>Slide 8</vt:lpstr>
      <vt:lpstr>Slide 9</vt:lpstr>
    </vt:vector>
  </TitlesOfParts>
  <Company>Customer Solutions BAE Systems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Bumper Number Template</dc:title>
  <dc:creator>rifeie</dc:creator>
  <cp:lastModifiedBy>rifeie</cp:lastModifiedBy>
  <cp:revision>5</cp:revision>
  <dcterms:created xsi:type="dcterms:W3CDTF">2012-01-31T19:05:04Z</dcterms:created>
  <dcterms:modified xsi:type="dcterms:W3CDTF">2012-02-08T13:13:48Z</dcterms:modified>
</cp:coreProperties>
</file>