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68" r:id="rId2"/>
    <p:sldId id="269" r:id="rId3"/>
    <p:sldId id="256" r:id="rId4"/>
    <p:sldId id="270" r:id="rId5"/>
    <p:sldId id="271" r:id="rId6"/>
    <p:sldId id="272" r:id="rId7"/>
    <p:sldId id="274" r:id="rId8"/>
    <p:sldId id="265" r:id="rId9"/>
    <p:sldId id="266" r:id="rId10"/>
    <p:sldId id="264" r:id="rId11"/>
    <p:sldId id="257" r:id="rId12"/>
    <p:sldId id="258" r:id="rId13"/>
    <p:sldId id="259" r:id="rId14"/>
    <p:sldId id="273" r:id="rId15"/>
    <p:sldId id="260" r:id="rId16"/>
    <p:sldId id="261" r:id="rId17"/>
    <p:sldId id="275" r:id="rId18"/>
    <p:sldId id="262" r:id="rId19"/>
    <p:sldId id="267" r:id="rId20"/>
    <p:sldId id="263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93208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6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53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9568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2463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2451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91286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1629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62454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3902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46743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004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44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142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1543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65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41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51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1448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746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361" y="309186"/>
            <a:ext cx="7767466" cy="2289287"/>
          </a:xfrm>
        </p:spPr>
        <p:txBody>
          <a:bodyPr/>
          <a:lstStyle/>
          <a:p>
            <a:r>
              <a:rPr lang="en-US" dirty="0" smtClean="0"/>
              <a:t>Entrepreneurship +</a:t>
            </a:r>
            <a:br>
              <a:rPr lang="en-US" dirty="0" smtClean="0"/>
            </a:br>
            <a:r>
              <a:rPr lang="en-US" dirty="0" smtClean="0"/>
              <a:t>Building a Sustainable Team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3361" y="2965043"/>
            <a:ext cx="7772400" cy="784737"/>
          </a:xfrm>
        </p:spPr>
        <p:txBody>
          <a:bodyPr/>
          <a:lstStyle/>
          <a:p>
            <a:r>
              <a:rPr lang="en-US" dirty="0" smtClean="0"/>
              <a:t>August 29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</a:p>
          <a:p>
            <a:endParaRPr lang="en-US" dirty="0" smtClean="0"/>
          </a:p>
          <a:p>
            <a:r>
              <a:rPr lang="en-US" dirty="0" smtClean="0"/>
              <a:t>Dean </a:t>
            </a:r>
            <a:r>
              <a:rPr lang="en-US" dirty="0" err="1" smtClean="0"/>
              <a:t>Sirovica</a:t>
            </a:r>
            <a:r>
              <a:rPr lang="en-US" dirty="0" smtClean="0"/>
              <a:t>, WRRF BOD Member</a:t>
            </a:r>
          </a:p>
          <a:p>
            <a:r>
              <a:rPr lang="en-US" dirty="0" smtClean="0"/>
              <a:t>(past coach and mentor – Team 1458)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Grow “Institutional Knowledge”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Especially important in FRC context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" sz="1800" dirty="0"/>
              <a:t>Knowledge stays with Students, and leaves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" sz="1800" dirty="0"/>
              <a:t>Students 1-4yrs, Mentors 1-6yrs, Coach 1++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Avoid re-starts - “Plywood, and KOP robots”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Document work and sub-assemblies (code, SolidWorks, pictures, spec &amp; calculations</a:t>
            </a:r>
            <a:r>
              <a:rPr lang="en" sz="2400" dirty="0" smtClean="0"/>
              <a:t>).</a:t>
            </a:r>
          </a:p>
          <a:p>
            <a:pPr marL="34290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Create short tutorials on common functions</a:t>
            </a:r>
            <a:endParaRPr lang="en" sz="2400" dirty="0"/>
          </a:p>
          <a:p>
            <a:pPr marL="342900" lvl="0" indent="-3429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Develop Org Structure that enables “knowledge inheritance</a:t>
            </a:r>
            <a:r>
              <a:rPr lang="en" sz="2400" dirty="0" smtClean="0"/>
              <a:t>”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" sz="1800" dirty="0" smtClean="0"/>
              <a:t>Tag teams, Snr-Jnr, eg: two co-presidents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D</a:t>
            </a:r>
            <a:r>
              <a:rPr lang="en" sz="1800" dirty="0" smtClean="0"/>
              <a:t>evelop strong “teaching culture” from experienced students to novices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860450" y="987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dirty="0"/>
              <a:t>Fundraising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816800" y="1434091"/>
            <a:ext cx="7772400" cy="284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CSR – Corporate Social Responsibility (large enterprises)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Endowments (family/charity)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 smtClean="0">
                <a:solidFill>
                  <a:schemeClr val="dk1"/>
                </a:solidFill>
              </a:rPr>
              <a:t>City/School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 smtClean="0">
                <a:solidFill>
                  <a:schemeClr val="dk1"/>
                </a:solidFill>
              </a:rPr>
              <a:t>Student fees/donations</a:t>
            </a:r>
            <a:endParaRPr lang="en" sz="2000" dirty="0">
              <a:solidFill>
                <a:schemeClr val="dk1"/>
              </a:solidFill>
            </a:endParaRP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Seek multi-year sponsorships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Nurture sponsors - esp key decision </a:t>
            </a:r>
            <a:r>
              <a:rPr lang="en" sz="2000" dirty="0" smtClean="0">
                <a:solidFill>
                  <a:schemeClr val="dk1"/>
                </a:solidFill>
              </a:rPr>
              <a:t>maker + Sponsor events</a:t>
            </a:r>
            <a:endParaRPr lang="en" sz="2000" dirty="0">
              <a:solidFill>
                <a:schemeClr val="dk1"/>
              </a:solidFill>
            </a:endParaRP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Local businesses (ACE, Safeway, Pizza,...)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Ask for </a:t>
            </a:r>
            <a:r>
              <a:rPr lang="en" sz="2000" dirty="0" smtClean="0">
                <a:solidFill>
                  <a:schemeClr val="dk1"/>
                </a:solidFill>
              </a:rPr>
              <a:t>discounts –directly and via parents</a:t>
            </a:r>
            <a:endParaRPr lang="en" sz="2000" dirty="0">
              <a:solidFill>
                <a:schemeClr val="dk1"/>
              </a:solidFill>
            </a:endParaRP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Many Parents will have charity matching contributions at work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>
                <a:solidFill>
                  <a:schemeClr val="dk1"/>
                </a:solidFill>
              </a:rPr>
              <a:t>Events (car wash, food, etc</a:t>
            </a:r>
            <a:r>
              <a:rPr lang="en" sz="2000" dirty="0" smtClean="0">
                <a:solidFill>
                  <a:schemeClr val="dk1"/>
                </a:solidFill>
              </a:rPr>
              <a:t>…)</a:t>
            </a:r>
          </a:p>
          <a:p>
            <a:pPr marL="457200" indent="-342900" algn="l">
              <a:buClr>
                <a:schemeClr val="dk1"/>
              </a:buClr>
              <a:buChar char="●"/>
            </a:pPr>
            <a:r>
              <a:rPr lang="en" sz="2000" dirty="0" smtClean="0">
                <a:solidFill>
                  <a:schemeClr val="dk1"/>
                </a:solidFill>
              </a:rPr>
              <a:t>Create 1-year cushion ($8K min)</a:t>
            </a:r>
            <a:endParaRPr lang="en" sz="2000" dirty="0">
              <a:solidFill>
                <a:schemeClr val="dk1"/>
              </a:solidFill>
            </a:endParaRPr>
          </a:p>
          <a:p>
            <a:pPr marL="457200" indent="-342900" algn="l">
              <a:buClr>
                <a:schemeClr val="dk1"/>
              </a:buClr>
              <a:buChar char="●"/>
            </a:pPr>
            <a:endParaRPr sz="1800" b="1" dirty="0">
              <a:solidFill>
                <a:schemeClr val="dk1"/>
              </a:solidFill>
            </a:endParaRPr>
          </a:p>
          <a:p>
            <a:pPr algn="l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7655" y="4051393"/>
            <a:ext cx="6233939" cy="5406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Timelines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Understand FRC &amp; regional timeline</a:t>
            </a:r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Understand School timeline/events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Understand </a:t>
            </a:r>
            <a:r>
              <a:rPr lang="en" dirty="0" smtClean="0"/>
              <a:t>Awards</a:t>
            </a:r>
          </a:p>
          <a:p>
            <a:pPr>
              <a:spcBef>
                <a:spcPts val="0"/>
              </a:spcBef>
              <a:buNone/>
            </a:pPr>
            <a:endParaRPr lang="en"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Maintain a living </a:t>
            </a:r>
            <a:r>
              <a:rPr lang="en" dirty="0" smtClean="0"/>
              <a:t>document of these and clearly identify and check for trigger dates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</a:t>
            </a:r>
            <a:r>
              <a:rPr lang="en" dirty="0" smtClean="0"/>
              <a:t> Master Timeline Chart is helpful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Create </a:t>
            </a:r>
            <a:r>
              <a:rPr lang="en" dirty="0" smtClean="0"/>
              <a:t>strong intake</a:t>
            </a:r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306942"/>
            <a:ext cx="8229600" cy="23039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/>
              <a:t>Court Middle school students &amp; </a:t>
            </a:r>
            <a:r>
              <a:rPr lang="en" sz="2400" dirty="0" smtClean="0"/>
              <a:t>teachers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Develop “Brand”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Make Club membership highly desirable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Appeal to Students, Parents, Teachers, &amp; Principal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Create </a:t>
            </a:r>
            <a:r>
              <a:rPr lang="en" dirty="0" smtClean="0"/>
              <a:t>member progression path</a:t>
            </a:r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306941"/>
            <a:ext cx="8229600" cy="32250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Give students a sense of growth and progression towards the harder/more important roles in the club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Create a number of formal roles the students can hold</a:t>
            </a:r>
            <a:endParaRPr lang="en" sz="1800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Progression needs to be both seniority and meritocracy based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 dirty="0" smtClean="0"/>
              <a:t>Encourage leaving seniors to return as mentors and/or visit the club and give talks on how the club helped them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" sz="2400" dirty="0"/>
          </a:p>
        </p:txBody>
      </p:sp>
    </p:spTree>
    <p:extLst>
      <p:ext uri="{BB962C8B-B14F-4D97-AF65-F5344CB8AC3E}">
        <p14:creationId xmlns:p14="http://schemas.microsoft.com/office/powerpoint/2010/main" val="2733656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Support Infrastructure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97597" y="1413732"/>
            <a:ext cx="5209410" cy="309819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514350" rtl="0">
              <a:spcBef>
                <a:spcPts val="0"/>
              </a:spcBef>
              <a:buFont typeface="+mj-lt"/>
              <a:buAutoNum type="arabicPeriod"/>
            </a:pPr>
            <a:r>
              <a:rPr lang="en" dirty="0" smtClean="0"/>
              <a:t>School</a:t>
            </a:r>
          </a:p>
          <a:p>
            <a:pPr marL="514350" indent="-514350" rtl="0">
              <a:spcBef>
                <a:spcPts val="0"/>
              </a:spcBef>
              <a:buFont typeface="+mj-lt"/>
              <a:buAutoNum type="arabicPeriod"/>
            </a:pPr>
            <a:r>
              <a:rPr lang="en" dirty="0" smtClean="0"/>
              <a:t>Parents</a:t>
            </a:r>
          </a:p>
          <a:p>
            <a:pPr marL="514350" indent="-514350" rtl="0">
              <a:spcBef>
                <a:spcPts val="0"/>
              </a:spcBef>
              <a:buFont typeface="+mj-lt"/>
              <a:buAutoNum type="arabicPeriod"/>
            </a:pPr>
            <a:r>
              <a:rPr lang="en" dirty="0" smtClean="0"/>
              <a:t>Mentors</a:t>
            </a:r>
          </a:p>
          <a:p>
            <a:pPr marL="514350" indent="-514350">
              <a:buFont typeface="+mj-lt"/>
              <a:buAutoNum type="arabicPeriod"/>
            </a:pPr>
            <a:r>
              <a:rPr lang="en" dirty="0" smtClean="0"/>
              <a:t>Sponsors</a:t>
            </a:r>
          </a:p>
          <a:p>
            <a:pPr marL="514350" indent="-514350">
              <a:buFont typeface="+mj-lt"/>
              <a:buAutoNum type="arabicPeriod"/>
            </a:pPr>
            <a:r>
              <a:rPr lang="en" dirty="0" smtClean="0"/>
              <a:t>Other local Teams</a:t>
            </a:r>
          </a:p>
          <a:p>
            <a:pPr marL="514350" indent="-514350">
              <a:buFont typeface="+mj-lt"/>
              <a:buAutoNum type="arabicPeriod"/>
            </a:pPr>
            <a:r>
              <a:rPr lang="en" dirty="0" smtClean="0"/>
              <a:t>FIRST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School relationship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186803"/>
            <a:ext cx="8229600" cy="25775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on-school vs. off-school</a:t>
            </a:r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Funding help and Promotion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Facilities </a:t>
            </a:r>
            <a:r>
              <a:rPr lang="en" dirty="0"/>
              <a:t>(machine shop, space)</a:t>
            </a:r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Teacher-coach - best results*</a:t>
            </a:r>
            <a:endParaRPr lang="en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Navigate </a:t>
            </a:r>
            <a:r>
              <a:rPr lang="en" dirty="0" smtClean="0"/>
              <a:t>Rules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School Robotics Class is very beneficial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Encourage FLL, FTC, FRC programs</a:t>
            </a:r>
            <a:endParaRPr lang="en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4772234"/>
            <a:ext cx="2312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Informal survey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Mentors are essential</a:t>
            </a:r>
            <a:endParaRPr lang="en"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063378"/>
            <a:ext cx="8229600" cy="257759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Students pre-disposed to learn from adults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Mentors are often top-rated professionals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Mentors love doing this – encourage them!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You couldn’t pay for their service! </a:t>
            </a:r>
            <a:r>
              <a:rPr lang="en-US" dirty="0" smtClean="0"/>
              <a:t>R</a:t>
            </a:r>
            <a:r>
              <a:rPr lang="en" dirty="0" smtClean="0"/>
              <a:t>ealise what you have…</a:t>
            </a:r>
            <a:endParaRPr lang="en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Mentors also need to go up the FRC “learning curve” but they improve the next year. Try to keep them.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931454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4330" y="3550809"/>
            <a:ext cx="4518604" cy="6273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" dirty="0"/>
              <a:t>Nurture </a:t>
            </a:r>
            <a:r>
              <a:rPr lang="en" dirty="0" smtClean="0"/>
              <a:t>relationships with local Teams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" dirty="0" smtClean="0"/>
              <a:t>Benefit </a:t>
            </a:r>
            <a:r>
              <a:rPr lang="en" dirty="0"/>
              <a:t>at competitions</a:t>
            </a:r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Benefit from Mentors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Benefit from </a:t>
            </a:r>
            <a:r>
              <a:rPr lang="en" dirty="0" smtClean="0"/>
              <a:t>spares/machining/skills</a:t>
            </a:r>
            <a:br>
              <a:rPr lang="en" dirty="0" smtClean="0"/>
            </a:br>
            <a:endParaRPr lang="en" dirty="0" smtClean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Best: help create a team</a:t>
            </a:r>
            <a:endParaRPr lang="en" dirty="0"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Partner Teams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1506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Develop Team Business </a:t>
            </a:r>
            <a:r>
              <a:rPr lang="en" dirty="0" smtClean="0"/>
              <a:t>Plan*</a:t>
            </a:r>
            <a:endParaRPr lang="en" dirty="0"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008051"/>
            <a:ext cx="8229600" cy="359064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10-40 pages covering: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Mission Statement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History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Current structure &amp; activities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Budget for last few years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Sustainability plan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Goals (near &amp; long term)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800" dirty="0"/>
              <a:t>Main material for “Entrepreneurship Award”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4166" y="4705489"/>
            <a:ext cx="4398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*search web for FRC Team Business Plans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Structured flow with </a:t>
            </a:r>
          </a:p>
          <a:p>
            <a:r>
              <a:rPr lang="en-US" dirty="0" smtClean="0"/>
              <a:t>Bullet Points for discussion</a:t>
            </a:r>
          </a:p>
          <a:p>
            <a:endParaRPr lang="en-US" dirty="0"/>
          </a:p>
          <a:p>
            <a:r>
              <a:rPr lang="en-US" dirty="0" smtClean="0"/>
              <a:t>Interactivity encouraged </a:t>
            </a:r>
          </a:p>
          <a:p>
            <a:r>
              <a:rPr lang="en-US" dirty="0" smtClean="0"/>
              <a:t>with sharing of experiences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Sustainability Summary</a:t>
            </a:r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Organizational </a:t>
            </a:r>
            <a:r>
              <a:rPr lang="en" dirty="0" smtClean="0"/>
              <a:t>structure promoting “institutional knowledge”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Well funded </a:t>
            </a:r>
            <a:r>
              <a:rPr lang="en" dirty="0" smtClean="0"/>
              <a:t>with multi-year commitments (incl</a:t>
            </a:r>
            <a:r>
              <a:rPr lang="en" dirty="0"/>
              <a:t>. 1 year cushion, $</a:t>
            </a:r>
            <a:r>
              <a:rPr lang="en" dirty="0" smtClean="0"/>
              <a:t>8K min)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Teacher-Coach is best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Multi-year Mentors</a:t>
            </a:r>
            <a:endParaRPr lang="en" dirty="0"/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Link with school Robotics class</a:t>
            </a:r>
          </a:p>
          <a:p>
            <a:pPr marL="45720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FLL, FTC, FRC evolution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755650" y="142467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FRC Team Main Mission: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201025" y="1844525"/>
            <a:ext cx="6221699" cy="237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 dirty="0">
                <a:solidFill>
                  <a:schemeClr val="dk1"/>
                </a:solidFill>
              </a:rPr>
              <a:t>To Develop Students: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Inspire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Develop passion in STEM, Marketing, Art</a:t>
            </a:r>
          </a:p>
          <a:p>
            <a:pPr marL="45720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" sz="1800" b="1" dirty="0">
                <a:solidFill>
                  <a:schemeClr val="dk1"/>
                </a:solidFill>
              </a:rPr>
              <a:t>Grow Leadership and Teamwork skills</a:t>
            </a:r>
          </a:p>
          <a:p>
            <a:pPr lvl="0" algn="l" rtl="0"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 dirty="0" smtClean="0">
                <a:solidFill>
                  <a:schemeClr val="dk1"/>
                </a:solidFill>
              </a:rPr>
              <a:t>Learning about robots is incidental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" sz="1800" b="1" dirty="0">
              <a:solidFill>
                <a:schemeClr val="dk1"/>
              </a:solidFill>
            </a:endParaRP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 dirty="0" smtClean="0">
                <a:solidFill>
                  <a:schemeClr val="dk1"/>
                </a:solidFill>
              </a:rPr>
              <a:t>… </a:t>
            </a:r>
            <a:r>
              <a:rPr lang="en" sz="1800" b="1" dirty="0">
                <a:solidFill>
                  <a:schemeClr val="dk1"/>
                </a:solidFill>
              </a:rPr>
              <a:t>sometimes we lose sight of the “main mission”</a:t>
            </a:r>
          </a:p>
          <a:p>
            <a:pPr algn="l">
              <a:spcBef>
                <a:spcPts val="0"/>
              </a:spcBef>
              <a:buNone/>
            </a:pPr>
            <a:endParaRPr sz="1800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186"/>
            <a:ext cx="8229600" cy="85725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6436"/>
            <a:ext cx="8229600" cy="372568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 smtClean="0"/>
              <a:t>Complex set of activities with tight schedules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Expensive Club Activity: $7 – 100K per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Steep learning curve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Large amount of multidisciplinary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6-week build season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Schoolwork is priority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            Championship results </a:t>
            </a:r>
            <a:r>
              <a:rPr lang="en-US" sz="2000" u="sng" dirty="0" smtClean="0"/>
              <a:t>cannot be accomplished </a:t>
            </a:r>
            <a:r>
              <a:rPr lang="en-US" sz="2000" dirty="0" smtClean="0"/>
              <a:t>in 1 year</a:t>
            </a:r>
            <a:endParaRPr lang="en-US" sz="2000" dirty="0"/>
          </a:p>
        </p:txBody>
      </p:sp>
      <p:sp>
        <p:nvSpPr>
          <p:cNvPr id="4" name="Right Arrow 3"/>
          <p:cNvSpPr/>
          <p:nvPr/>
        </p:nvSpPr>
        <p:spPr>
          <a:xfrm>
            <a:off x="597362" y="3761043"/>
            <a:ext cx="1148006" cy="400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 the Club in such a way that it “grows” from year to year</a:t>
            </a:r>
          </a:p>
          <a:p>
            <a:endParaRPr lang="en-US" dirty="0"/>
          </a:p>
          <a:p>
            <a:r>
              <a:rPr lang="en-US" dirty="0" smtClean="0"/>
              <a:t>Model it on a “startup” company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Management, Engineering, Marketing, Finance, …</a:t>
            </a:r>
          </a:p>
          <a:p>
            <a:endParaRPr lang="en-US" dirty="0"/>
          </a:p>
          <a:p>
            <a:r>
              <a:rPr lang="en-US" dirty="0" smtClean="0"/>
              <a:t>However, there is a complication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Complication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come and leave, so do the Mentors, and Coaches … nothing stays </a:t>
            </a:r>
            <a:r>
              <a:rPr lang="en-US" dirty="0" smtClean="0"/>
              <a:t>permanently</a:t>
            </a:r>
          </a:p>
          <a:p>
            <a:endParaRPr lang="en-US" dirty="0"/>
          </a:p>
          <a:p>
            <a:r>
              <a:rPr lang="en-US" dirty="0" smtClean="0"/>
              <a:t>The people and their knowledge “pass through” th</a:t>
            </a:r>
            <a:r>
              <a:rPr lang="en-US" dirty="0"/>
              <a:t>e</a:t>
            </a:r>
            <a:r>
              <a:rPr lang="en-US" dirty="0" smtClean="0"/>
              <a:t> institution …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So: we need mechanisms to retain and grow “</a:t>
            </a:r>
            <a:r>
              <a:rPr lang="en-US" u="sng" dirty="0" smtClean="0"/>
              <a:t>institutional knowledge</a:t>
            </a:r>
            <a:r>
              <a:rPr lang="en-US" dirty="0" smtClean="0"/>
              <a:t>” within the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no single best solution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Team Structure and Processes need to be tailored to </a:t>
            </a:r>
            <a:r>
              <a:rPr lang="en-US" u="sng" dirty="0" smtClean="0"/>
              <a:t>Your</a:t>
            </a:r>
            <a:r>
              <a:rPr lang="en-US" dirty="0" smtClean="0"/>
              <a:t> ideas on what kind of team </a:t>
            </a:r>
            <a:r>
              <a:rPr lang="en-US" u="sng" dirty="0" smtClean="0"/>
              <a:t>You</a:t>
            </a:r>
            <a:r>
              <a:rPr lang="en-US" dirty="0" smtClean="0"/>
              <a:t> want to be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Your FRC </a:t>
            </a:r>
            <a:r>
              <a:rPr lang="en" dirty="0"/>
              <a:t>Team Philosophy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Student vs Adult management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these can be shades of grey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Role of Coach</a:t>
            </a:r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/>
              <a:t>Passive Facilitator ← → </a:t>
            </a:r>
            <a:r>
              <a:rPr lang="en" dirty="0" smtClean="0"/>
              <a:t>Autocratic CEO</a:t>
            </a:r>
            <a:endParaRPr lang="en" dirty="0"/>
          </a:p>
          <a:p>
            <a:pPr marL="685800" lvl="0" indent="-45720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Best: Active </a:t>
            </a:r>
            <a:r>
              <a:rPr lang="en" dirty="0"/>
              <a:t>Facilitator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Parent involvement</a:t>
            </a:r>
          </a:p>
          <a:p>
            <a:pPr marL="685800" lvl="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</a:t>
            </a:r>
            <a:r>
              <a:rPr lang="en" dirty="0" smtClean="0"/>
              <a:t>an be like “comets</a:t>
            </a:r>
            <a:r>
              <a:rPr lang="en" dirty="0"/>
              <a:t>”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2218" y="4498581"/>
            <a:ext cx="5281371" cy="46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Team </a:t>
            </a:r>
            <a:r>
              <a:rPr lang="en" dirty="0" smtClean="0"/>
              <a:t>Functions – its complicated</a:t>
            </a:r>
            <a:endParaRPr lang="en" dirty="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36846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lIns="91425" tIns="91425" rIns="91425" bIns="91425" anchor="t" anchorCtr="0">
            <a:noAutofit/>
          </a:bodyPr>
          <a:lstStyle/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Design &amp; Build</a:t>
            </a:r>
          </a:p>
          <a:p>
            <a:pPr marL="514350" lvl="0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/>
              <a:t>Mechanical &amp; CAD, Electrical, Programming</a:t>
            </a:r>
          </a:p>
          <a:p>
            <a:pPr marL="514350" lvl="0" indent="-285750" rtl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" sz="1800" dirty="0"/>
              <a:t>Drive-train, Manipulators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Drive Team, Pit Crew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WebSite, Outreach, </a:t>
            </a:r>
            <a:r>
              <a:rPr lang="en" sz="1800" dirty="0" smtClean="0"/>
              <a:t>Fundraising, Finance 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Parts </a:t>
            </a:r>
            <a:r>
              <a:rPr lang="en" sz="1800" dirty="0"/>
              <a:t>&amp; Tool management (single biggest time waster: looking for something we know we have)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Awards, Timeline management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Scouting, Cheerleading, Food, Transportation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/>
              <a:t>Off-season </a:t>
            </a:r>
            <a:r>
              <a:rPr lang="en" sz="1800" dirty="0" smtClean="0"/>
              <a:t>activities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Team leadership elections/assignments</a:t>
            </a:r>
          </a:p>
          <a:p>
            <a:pPr marL="28575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1800" dirty="0" smtClean="0"/>
              <a:t>Annual party</a:t>
            </a:r>
            <a:endParaRPr lang="en" sz="1800" dirty="0"/>
          </a:p>
        </p:txBody>
      </p:sp>
      <p:sp>
        <p:nvSpPr>
          <p:cNvPr id="2" name="Right Arrow 1"/>
          <p:cNvSpPr/>
          <p:nvPr/>
        </p:nvSpPr>
        <p:spPr>
          <a:xfrm>
            <a:off x="614050" y="4558651"/>
            <a:ext cx="1208076" cy="293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62289" y="4558651"/>
            <a:ext cx="52213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Assign owner and create living document for each function</a:t>
            </a:r>
            <a:endParaRPr lang="en-US" b="1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832</Words>
  <Application>Microsoft Office PowerPoint</Application>
  <PresentationFormat>On-screen Show (16:9)</PresentationFormat>
  <Paragraphs>151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simple-light</vt:lpstr>
      <vt:lpstr>Entrepreneurship + Building a Sustainable Team Structure</vt:lpstr>
      <vt:lpstr>Session Format</vt:lpstr>
      <vt:lpstr>FRC Team Main Mission:</vt:lpstr>
      <vt:lpstr>The Problem</vt:lpstr>
      <vt:lpstr>The Solution</vt:lpstr>
      <vt:lpstr>The Complication</vt:lpstr>
      <vt:lpstr>There is no single best solution </vt:lpstr>
      <vt:lpstr>Your FRC Team Philosophy</vt:lpstr>
      <vt:lpstr>Team Functions – its complicated</vt:lpstr>
      <vt:lpstr>Grow “Institutional Knowledge”</vt:lpstr>
      <vt:lpstr>Fundraising</vt:lpstr>
      <vt:lpstr>Timelines</vt:lpstr>
      <vt:lpstr>Create strong intake</vt:lpstr>
      <vt:lpstr>Create member progression path</vt:lpstr>
      <vt:lpstr>Support Infrastructure</vt:lpstr>
      <vt:lpstr>School relationship</vt:lpstr>
      <vt:lpstr>Mentors are essential</vt:lpstr>
      <vt:lpstr>Partner Teams</vt:lpstr>
      <vt:lpstr>Develop Team Business Plan*</vt:lpstr>
      <vt:lpstr>Sustainability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FRC Team Main Mission:</dc:title>
  <dc:creator>Dean</dc:creator>
  <cp:lastModifiedBy>Dean</cp:lastModifiedBy>
  <cp:revision>16</cp:revision>
  <dcterms:modified xsi:type="dcterms:W3CDTF">2015-08-29T06:52:10Z</dcterms:modified>
</cp:coreProperties>
</file>