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73" r:id="rId5"/>
    <p:sldId id="258" r:id="rId6"/>
    <p:sldId id="261" r:id="rId7"/>
    <p:sldId id="267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21" autoAdjust="0"/>
    <p:restoredTop sz="94660"/>
  </p:normalViewPr>
  <p:slideViewPr>
    <p:cSldViewPr>
      <p:cViewPr varScale="1">
        <p:scale>
          <a:sx n="95" d="100"/>
          <a:sy n="95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371E6-20D1-4036-B9A7-B154F26BB29E}" type="datetimeFigureOut">
              <a:rPr lang="en-US" smtClean="0"/>
              <a:pPr/>
              <a:t>4/21/2010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hyperlink" Target="http://www.mocpages.com/image_zoom.php?mocid=187044&amp;id=/user_images/26181/12665441344" TargetMode="Externa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8801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6x6 with articulating Center-wheel and CG Migration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0" y="4343400"/>
            <a:ext cx="4191000" cy="1752600"/>
          </a:xfrm>
        </p:spPr>
        <p:txBody>
          <a:bodyPr/>
          <a:lstStyle/>
          <a:p>
            <a:r>
              <a:rPr lang="en-US" dirty="0" smtClean="0"/>
              <a:t>Team 33 Killer Bees</a:t>
            </a:r>
            <a:endParaRPr lang="en-US" dirty="0"/>
          </a:p>
        </p:txBody>
      </p:sp>
      <p:pic>
        <p:nvPicPr>
          <p:cNvPr id="4" name="Picture 2" descr="http://killerbees33.com/header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"/>
            <a:ext cx="9156437" cy="1752600"/>
          </a:xfrm>
          <a:prstGeom prst="rect">
            <a:avLst/>
          </a:prstGeom>
          <a:noFill/>
        </p:spPr>
      </p:pic>
      <p:pic>
        <p:nvPicPr>
          <p:cNvPr id="5" name="Picture 4" descr="33blue_zone1_st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0"/>
            <a:ext cx="4734560" cy="35509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Chassis Design Process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077913"/>
            <a:ext cx="2819400" cy="639762"/>
          </a:xfrm>
        </p:spPr>
        <p:txBody>
          <a:bodyPr/>
          <a:lstStyle/>
          <a:p>
            <a:r>
              <a:rPr lang="en-US" dirty="0" smtClean="0"/>
              <a:t>Lego Model</a:t>
            </a:r>
            <a:endParaRPr lang="en-US" dirty="0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457200" y="3943351"/>
            <a:ext cx="28194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Final Chassis on Bump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4"/>
          <p:cNvSpPr>
            <a:spLocks noGrp="1"/>
          </p:cNvSpPr>
          <p:nvPr>
            <p:ph type="body" idx="1"/>
          </p:nvPr>
        </p:nvSpPr>
        <p:spPr>
          <a:xfrm>
            <a:off x="5105400" y="1066800"/>
            <a:ext cx="2819400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Powerpoint</a:t>
            </a:r>
            <a:r>
              <a:rPr lang="en-US" dirty="0" smtClean="0"/>
              <a:t> Concept &amp; Analysis</a:t>
            </a:r>
            <a:endParaRPr lang="en-US" dirty="0"/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706562"/>
            <a:ext cx="2819400" cy="1970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 Placeholder 4"/>
          <p:cNvSpPr txBox="1">
            <a:spLocks/>
          </p:cNvSpPr>
          <p:nvPr/>
        </p:nvSpPr>
        <p:spPr>
          <a:xfrm>
            <a:off x="5105400" y="3932238"/>
            <a:ext cx="28194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CAD Model &amp; Verification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Content Placeholder 14" descr="Buzz15_overbump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13513" t="3604" r="21622" b="17117"/>
          <a:stretch>
            <a:fillRect/>
          </a:stretch>
        </p:blipFill>
        <p:spPr>
          <a:xfrm>
            <a:off x="838200" y="4648200"/>
            <a:ext cx="2209800" cy="2025650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572000"/>
            <a:ext cx="2895600" cy="2171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Right Arrow 17"/>
          <p:cNvSpPr/>
          <p:nvPr/>
        </p:nvSpPr>
        <p:spPr>
          <a:xfrm>
            <a:off x="3581400" y="2286000"/>
            <a:ext cx="1219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rved Left Arrow 18"/>
          <p:cNvSpPr/>
          <p:nvPr/>
        </p:nvSpPr>
        <p:spPr>
          <a:xfrm>
            <a:off x="8077200" y="2819400"/>
            <a:ext cx="914400" cy="2057400"/>
          </a:xfrm>
          <a:prstGeom prst="curvedLeftArrow">
            <a:avLst>
              <a:gd name="adj1" fmla="val 25000"/>
              <a:gd name="adj2" fmla="val 5553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 rot="10800000">
            <a:off x="3657600" y="5410200"/>
            <a:ext cx="1219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www.mocpages.com/user_images/26181/12665441344_THUMB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4033" t="13953" r="8784" b="11628"/>
          <a:stretch>
            <a:fillRect/>
          </a:stretch>
        </p:blipFill>
        <p:spPr bwMode="auto">
          <a:xfrm>
            <a:off x="609600" y="1828800"/>
            <a:ext cx="20955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4x4 long wheel base most stable design for going over bumps</a:t>
            </a:r>
          </a:p>
          <a:p>
            <a:r>
              <a:rPr lang="en-US" dirty="0" smtClean="0"/>
              <a:t>6x6 drop center usually best compromise (traction vs. maneuverability vs. simplicity)</a:t>
            </a:r>
          </a:p>
          <a:p>
            <a:r>
              <a:rPr lang="en-US" dirty="0" smtClean="0"/>
              <a:t>6x6 drop center will have Dramatic CG migration going over the bump (paper posted on Chief Delphi).</a:t>
            </a:r>
          </a:p>
          <a:p>
            <a:r>
              <a:rPr lang="en-US" dirty="0" smtClean="0"/>
              <a:t>Solution: 6x6 with articulating center wheel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with Centered CG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6x6 with centered (for-aft &amp; side to side) CG</a:t>
            </a:r>
          </a:p>
          <a:p>
            <a:r>
              <a:rPr lang="en-US" dirty="0" smtClean="0"/>
              <a:t>Using 8” wheels, assume a CG height at 9&amp;13”</a:t>
            </a:r>
          </a:p>
          <a:p>
            <a:r>
              <a:rPr lang="en-US" dirty="0" smtClean="0"/>
              <a:t>Pictures show a sprung middle wheel with 4” of vertical travel</a:t>
            </a:r>
          </a:p>
          <a:p>
            <a:r>
              <a:rPr lang="en-US" dirty="0" smtClean="0"/>
              <a:t>Spring Rate will be discussed during slides.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Migration of Articulating Center Wheel 6x6</a:t>
            </a:r>
            <a:endParaRPr lang="en-US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26720" y="2114846"/>
            <a:ext cx="2697480" cy="740562"/>
            <a:chOff x="2590800" y="3276600"/>
            <a:chExt cx="899160" cy="246854"/>
          </a:xfrm>
        </p:grpSpPr>
        <p:cxnSp>
          <p:nvCxnSpPr>
            <p:cNvPr id="5" name="Straight Connector 4"/>
            <p:cNvCxnSpPr/>
            <p:nvPr/>
          </p:nvCxnSpPr>
          <p:spPr>
            <a:xfrm rot="10800000">
              <a:off x="2590800" y="3523454"/>
              <a:ext cx="89916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rapezoid 5"/>
            <p:cNvSpPr/>
            <p:nvPr/>
          </p:nvSpPr>
          <p:spPr>
            <a:xfrm>
              <a:off x="3009900" y="3402539"/>
              <a:ext cx="347472" cy="120701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682240" y="3424428"/>
              <a:ext cx="338328" cy="426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682274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944368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659380" y="3375660"/>
              <a:ext cx="384048" cy="4572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Or 10"/>
            <p:cNvSpPr/>
            <p:nvPr/>
          </p:nvSpPr>
          <p:spPr>
            <a:xfrm>
              <a:off x="2842813" y="3429000"/>
              <a:ext cx="18288" cy="18288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Or 11"/>
            <p:cNvSpPr/>
            <p:nvPr/>
          </p:nvSpPr>
          <p:spPr>
            <a:xfrm>
              <a:off x="2842510" y="3390900"/>
              <a:ext cx="18288" cy="18288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05100" y="3276600"/>
              <a:ext cx="281940" cy="990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814794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3322320" y="2017208"/>
            <a:ext cx="2697480" cy="842709"/>
            <a:chOff x="152400" y="2631317"/>
            <a:chExt cx="8991600" cy="2809027"/>
          </a:xfrm>
        </p:grpSpPr>
        <p:cxnSp>
          <p:nvCxnSpPr>
            <p:cNvPr id="16" name="Straight Connector 15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rapezoid 16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 rot="20591838">
              <a:off x="1529357" y="2631317"/>
              <a:ext cx="3840480" cy="2428016"/>
              <a:chOff x="838200" y="2971800"/>
              <a:chExt cx="3840480" cy="242801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lowchart: Or 22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lowchart: Or 23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92344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6217920" y="1981200"/>
            <a:ext cx="2697480" cy="886416"/>
            <a:chOff x="152400" y="2485622"/>
            <a:chExt cx="8991600" cy="2954722"/>
          </a:xfrm>
        </p:grpSpPr>
        <p:cxnSp>
          <p:nvCxnSpPr>
            <p:cNvPr id="28" name="Straight Connector 27"/>
            <p:cNvCxnSpPr>
              <a:cxnSpLocks noChangeAspect="1"/>
            </p:cNvCxnSpPr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rapezoid 28"/>
            <p:cNvSpPr>
              <a:spLocks noChangeAspect="1"/>
            </p:cNvSpPr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5"/>
            <p:cNvGrpSpPr>
              <a:grpSpLocks noChangeAspect="1"/>
            </p:cNvGrpSpPr>
            <p:nvPr/>
          </p:nvGrpSpPr>
          <p:grpSpPr>
            <a:xfrm rot="20021929">
              <a:off x="2983198" y="2485622"/>
              <a:ext cx="3840480" cy="2428016"/>
              <a:chOff x="838200" y="2971800"/>
              <a:chExt cx="3840480" cy="2428016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lowchart: Or 34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lowchart: Or 37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457200" y="3810000"/>
            <a:ext cx="2697480" cy="911028"/>
            <a:chOff x="152400" y="1966485"/>
            <a:chExt cx="8991600" cy="3036755"/>
          </a:xfrm>
        </p:grpSpPr>
        <p:cxnSp>
          <p:nvCxnSpPr>
            <p:cNvPr id="40" name="Straight Connector 39"/>
            <p:cNvCxnSpPr/>
            <p:nvPr/>
          </p:nvCxnSpPr>
          <p:spPr>
            <a:xfrm rot="10800000">
              <a:off x="152400" y="5003240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rapezoid 40"/>
            <p:cNvSpPr/>
            <p:nvPr/>
          </p:nvSpPr>
          <p:spPr>
            <a:xfrm>
              <a:off x="4343400" y="3794088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25"/>
            <p:cNvGrpSpPr/>
            <p:nvPr/>
          </p:nvGrpSpPr>
          <p:grpSpPr>
            <a:xfrm rot="19780640">
              <a:off x="3017219" y="1966485"/>
              <a:ext cx="3840480" cy="2428016"/>
              <a:chOff x="838200" y="2971800"/>
              <a:chExt cx="3840480" cy="242801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lowchart: Or 46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lowchart: Or 49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3352800" y="3733800"/>
            <a:ext cx="2697480" cy="955605"/>
            <a:chOff x="152400" y="2254995"/>
            <a:chExt cx="8991600" cy="3185349"/>
          </a:xfrm>
        </p:grpSpPr>
        <p:cxnSp>
          <p:nvCxnSpPr>
            <p:cNvPr id="52" name="Straight Connector 51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rapezoid 52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25"/>
            <p:cNvGrpSpPr/>
            <p:nvPr/>
          </p:nvGrpSpPr>
          <p:grpSpPr>
            <a:xfrm rot="19780640">
              <a:off x="3200701" y="2254995"/>
              <a:ext cx="3840480" cy="2428016"/>
              <a:chOff x="838200" y="2971800"/>
              <a:chExt cx="3840480" cy="2428016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lowchart: Or 58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Flowchart: Or 61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3" name="Group 62"/>
          <p:cNvGrpSpPr>
            <a:grpSpLocks noChangeAspect="1"/>
          </p:cNvGrpSpPr>
          <p:nvPr/>
        </p:nvGrpSpPr>
        <p:grpSpPr>
          <a:xfrm>
            <a:off x="6217920" y="3707840"/>
            <a:ext cx="2697480" cy="985635"/>
            <a:chOff x="152400" y="2154893"/>
            <a:chExt cx="8991600" cy="3285451"/>
          </a:xfrm>
        </p:grpSpPr>
        <p:cxnSp>
          <p:nvCxnSpPr>
            <p:cNvPr id="64" name="Straight Connector 63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rapezoid 64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25"/>
            <p:cNvGrpSpPr/>
            <p:nvPr/>
          </p:nvGrpSpPr>
          <p:grpSpPr>
            <a:xfrm>
              <a:off x="4419600" y="2154893"/>
              <a:ext cx="3840480" cy="2428016"/>
              <a:chOff x="838200" y="2971800"/>
              <a:chExt cx="3840480" cy="2428016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ounded Rectangle 69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lowchart: Or 70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lowchart: Or 73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5" name="Group 74"/>
          <p:cNvGrpSpPr>
            <a:grpSpLocks noChangeAspect="1"/>
          </p:cNvGrpSpPr>
          <p:nvPr/>
        </p:nvGrpSpPr>
        <p:grpSpPr>
          <a:xfrm>
            <a:off x="457200" y="5715000"/>
            <a:ext cx="2697480" cy="985635"/>
            <a:chOff x="152400" y="2154893"/>
            <a:chExt cx="8991600" cy="3285451"/>
          </a:xfrm>
        </p:grpSpPr>
        <p:cxnSp>
          <p:nvCxnSpPr>
            <p:cNvPr id="76" name="Straight Connector 75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rapezoid 76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25"/>
            <p:cNvGrpSpPr/>
            <p:nvPr/>
          </p:nvGrpSpPr>
          <p:grpSpPr>
            <a:xfrm rot="984599">
              <a:off x="4554549" y="2154893"/>
              <a:ext cx="3840480" cy="2428016"/>
              <a:chOff x="838200" y="2971800"/>
              <a:chExt cx="3840480" cy="2428016"/>
            </a:xfrm>
          </p:grpSpPr>
          <p:sp>
            <p:nvSpPr>
              <p:cNvPr id="79" name="Rectangle 78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lowchart: Or 82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Flowchart: Or 85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3352800" y="5791200"/>
            <a:ext cx="2706993" cy="907887"/>
            <a:chOff x="152400" y="2414059"/>
            <a:chExt cx="9023308" cy="3026285"/>
          </a:xfrm>
        </p:grpSpPr>
        <p:grpSp>
          <p:nvGrpSpPr>
            <p:cNvPr id="88" name="Group 23"/>
            <p:cNvGrpSpPr/>
            <p:nvPr/>
          </p:nvGrpSpPr>
          <p:grpSpPr>
            <a:xfrm>
              <a:off x="152400" y="4231192"/>
              <a:ext cx="8991600" cy="1209152"/>
              <a:chOff x="152400" y="4231192"/>
              <a:chExt cx="8991600" cy="1209152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 rot="10800000">
                <a:off x="152400" y="5440344"/>
                <a:ext cx="8991600" cy="0"/>
              </a:xfrm>
              <a:prstGeom prst="line">
                <a:avLst/>
              </a:prstGeom>
              <a:ln w="508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rapezoid 98"/>
              <p:cNvSpPr/>
              <p:nvPr/>
            </p:nvSpPr>
            <p:spPr>
              <a:xfrm>
                <a:off x="4343400" y="4231192"/>
                <a:ext cx="3474720" cy="1207008"/>
              </a:xfrm>
              <a:prstGeom prst="trapezoid">
                <a:avLst>
                  <a:gd name="adj" fmla="val 96096"/>
                </a:avLst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" name="Group 25"/>
            <p:cNvGrpSpPr/>
            <p:nvPr/>
          </p:nvGrpSpPr>
          <p:grpSpPr>
            <a:xfrm rot="1862034">
              <a:off x="5335232" y="2414059"/>
              <a:ext cx="3840480" cy="2428016"/>
              <a:chOff x="838200" y="2971800"/>
              <a:chExt cx="3840480" cy="2428016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Flowchart: Or 93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Flowchart: Or 96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0" name="Group 99"/>
          <p:cNvGrpSpPr>
            <a:grpSpLocks noChangeAspect="1"/>
          </p:cNvGrpSpPr>
          <p:nvPr/>
        </p:nvGrpSpPr>
        <p:grpSpPr>
          <a:xfrm>
            <a:off x="6248400" y="5791200"/>
            <a:ext cx="2797914" cy="884841"/>
            <a:chOff x="152400" y="2490879"/>
            <a:chExt cx="9326382" cy="2949465"/>
          </a:xfrm>
        </p:grpSpPr>
        <p:cxnSp>
          <p:nvCxnSpPr>
            <p:cNvPr id="101" name="Straight Connector 100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rapezoid 101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" name="Group 25"/>
            <p:cNvGrpSpPr/>
            <p:nvPr/>
          </p:nvGrpSpPr>
          <p:grpSpPr>
            <a:xfrm rot="1613400">
              <a:off x="5638302" y="2490883"/>
              <a:ext cx="3840480" cy="2428016"/>
              <a:chOff x="838200" y="2971800"/>
              <a:chExt cx="3840480" cy="2428016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ounded Rectangle 106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Flowchart: Or 107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434429" y="4516557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Flowchart: Or 110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3" name="TextBox 122"/>
          <p:cNvSpPr txBox="1"/>
          <p:nvPr/>
        </p:nvSpPr>
        <p:spPr>
          <a:xfrm>
            <a:off x="381000" y="2438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3352800" y="24500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6248400" y="24500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4267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3352800" y="42788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6248400" y="42788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81000" y="6294456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3352800" y="6306124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6248400" y="6306124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rot="10800000">
            <a:off x="152400" y="5440344"/>
            <a:ext cx="89916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4” lift Centered CG</a:t>
            </a:r>
            <a:endParaRPr lang="en-US" dirty="0"/>
          </a:p>
        </p:txBody>
      </p:sp>
      <p:sp>
        <p:nvSpPr>
          <p:cNvPr id="10" name="Trapezoid 9"/>
          <p:cNvSpPr/>
          <p:nvPr/>
        </p:nvSpPr>
        <p:spPr>
          <a:xfrm>
            <a:off x="4343400" y="4231192"/>
            <a:ext cx="3474720" cy="1207008"/>
          </a:xfrm>
          <a:prstGeom prst="trapezoid">
            <a:avLst>
              <a:gd name="adj" fmla="val 9609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66800" y="4450080"/>
            <a:ext cx="3383280" cy="4267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67136" y="4668296"/>
            <a:ext cx="731520" cy="731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688080" y="4668296"/>
            <a:ext cx="731520" cy="731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838200" y="3962400"/>
            <a:ext cx="3840480" cy="4572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Or 16"/>
          <p:cNvSpPr/>
          <p:nvPr/>
        </p:nvSpPr>
        <p:spPr>
          <a:xfrm>
            <a:off x="2672528" y="4495800"/>
            <a:ext cx="182880" cy="18288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Or 24"/>
          <p:cNvSpPr/>
          <p:nvPr/>
        </p:nvSpPr>
        <p:spPr>
          <a:xfrm>
            <a:off x="2669504" y="4114800"/>
            <a:ext cx="182880" cy="18288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95400" y="2971800"/>
            <a:ext cx="28194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392344" y="4668296"/>
            <a:ext cx="731520" cy="731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7"/>
          <p:cNvGrpSpPr/>
          <p:nvPr/>
        </p:nvGrpSpPr>
        <p:grpSpPr>
          <a:xfrm>
            <a:off x="2438400" y="4191000"/>
            <a:ext cx="533400" cy="2198132"/>
            <a:chOff x="2209800" y="4800600"/>
            <a:chExt cx="533400" cy="1588532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168640" y="6534946"/>
            <a:ext cx="899160" cy="246854"/>
            <a:chOff x="2590800" y="3276600"/>
            <a:chExt cx="899160" cy="246854"/>
          </a:xfrm>
        </p:grpSpPr>
        <p:cxnSp>
          <p:nvCxnSpPr>
            <p:cNvPr id="18" name="Straight Connector 17"/>
            <p:cNvCxnSpPr/>
            <p:nvPr/>
          </p:nvCxnSpPr>
          <p:spPr>
            <a:xfrm rot="10800000">
              <a:off x="2590800" y="3523454"/>
              <a:ext cx="89916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rapezoid 21"/>
            <p:cNvSpPr/>
            <p:nvPr/>
          </p:nvSpPr>
          <p:spPr>
            <a:xfrm>
              <a:off x="3009900" y="3402539"/>
              <a:ext cx="347472" cy="120701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682240" y="3424428"/>
              <a:ext cx="338328" cy="426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2682274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2944368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659380" y="3375660"/>
              <a:ext cx="384048" cy="4572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lowchart: Or 28"/>
            <p:cNvSpPr/>
            <p:nvPr/>
          </p:nvSpPr>
          <p:spPr>
            <a:xfrm>
              <a:off x="2842813" y="3429000"/>
              <a:ext cx="18288" cy="18288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Or 30"/>
            <p:cNvSpPr/>
            <p:nvPr/>
          </p:nvSpPr>
          <p:spPr>
            <a:xfrm>
              <a:off x="2842510" y="3390900"/>
              <a:ext cx="18288" cy="18288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05100" y="3276600"/>
              <a:ext cx="281940" cy="990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2814794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rot="10800000">
            <a:off x="152400" y="4678344"/>
            <a:ext cx="89916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4” lift Centered CG</a:t>
            </a:r>
            <a:endParaRPr lang="en-US" dirty="0"/>
          </a:p>
        </p:txBody>
      </p:sp>
      <p:sp>
        <p:nvSpPr>
          <p:cNvPr id="10" name="Trapezoid 9"/>
          <p:cNvSpPr/>
          <p:nvPr/>
        </p:nvSpPr>
        <p:spPr>
          <a:xfrm>
            <a:off x="4343400" y="3469192"/>
            <a:ext cx="3474720" cy="1207008"/>
          </a:xfrm>
          <a:prstGeom prst="trapezoid">
            <a:avLst>
              <a:gd name="adj" fmla="val 9609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52400" y="5103674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Articulation engaged.  Chassis is climbing.  This is the worst inclination and will the resultants show between 60% and 50%  spring rate would still work.  Adding in rear axle torque (for an 8” wheel), this will go down significantly (assuming 50% weight on rear wheel, torque could be as high as 140lbs*0.5*4”rad=280in*lbs.  At this angle, 700 in*lbs would balance the </a:t>
            </a:r>
            <a:r>
              <a:rPr lang="en-US" dirty="0" err="1" smtClean="0"/>
              <a:t>bot</a:t>
            </a:r>
            <a:r>
              <a:rPr lang="en-US" dirty="0" smtClean="0"/>
              <a:t> thus there can be no more than 42 lbs of spring load on the middle wheels.</a:t>
            </a:r>
            <a:endParaRPr lang="en-US" dirty="0"/>
          </a:p>
        </p:txBody>
      </p:sp>
      <p:grpSp>
        <p:nvGrpSpPr>
          <p:cNvPr id="3" name="Group 25"/>
          <p:cNvGrpSpPr/>
          <p:nvPr/>
        </p:nvGrpSpPr>
        <p:grpSpPr>
          <a:xfrm rot="19780640">
            <a:off x="3017219" y="1641589"/>
            <a:ext cx="3840480" cy="2428016"/>
            <a:chOff x="838200" y="2971800"/>
            <a:chExt cx="3840480" cy="2428016"/>
          </a:xfrm>
        </p:grpSpPr>
        <p:sp>
          <p:nvSpPr>
            <p:cNvPr id="12" name="Rectangle 11"/>
            <p:cNvSpPr/>
            <p:nvPr/>
          </p:nvSpPr>
          <p:spPr>
            <a:xfrm>
              <a:off x="1066800" y="4450080"/>
              <a:ext cx="3383280" cy="4267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067136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688080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838200" y="3962400"/>
              <a:ext cx="3840480" cy="4572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Or 24"/>
            <p:cNvSpPr/>
            <p:nvPr/>
          </p:nvSpPr>
          <p:spPr>
            <a:xfrm>
              <a:off x="2669504" y="4114800"/>
              <a:ext cx="182880" cy="182880"/>
            </a:xfrm>
            <a:prstGeom prst="flowChar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95400" y="2971800"/>
              <a:ext cx="2819400" cy="990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392344" y="4307392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Or 16"/>
            <p:cNvSpPr/>
            <p:nvPr/>
          </p:nvSpPr>
          <p:spPr>
            <a:xfrm>
              <a:off x="2672528" y="4495800"/>
              <a:ext cx="182880" cy="182880"/>
            </a:xfrm>
            <a:prstGeom prst="flowChar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27"/>
          <p:cNvGrpSpPr/>
          <p:nvPr/>
        </p:nvGrpSpPr>
        <p:grpSpPr>
          <a:xfrm>
            <a:off x="4820696" y="3200400"/>
            <a:ext cx="533400" cy="2198132"/>
            <a:chOff x="2209800" y="4800600"/>
            <a:chExt cx="533400" cy="1588532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4622240" y="2861272"/>
            <a:ext cx="533400" cy="2198132"/>
            <a:chOff x="2209800" y="4800600"/>
            <a:chExt cx="533400" cy="1588532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8168640" y="6478124"/>
            <a:ext cx="899160" cy="303676"/>
            <a:chOff x="152400" y="1966485"/>
            <a:chExt cx="8991600" cy="3036755"/>
          </a:xfrm>
        </p:grpSpPr>
        <p:cxnSp>
          <p:nvCxnSpPr>
            <p:cNvPr id="26" name="Straight Connector 25"/>
            <p:cNvCxnSpPr/>
            <p:nvPr/>
          </p:nvCxnSpPr>
          <p:spPr>
            <a:xfrm rot="10800000">
              <a:off x="152400" y="5003240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rapezoid 26"/>
            <p:cNvSpPr/>
            <p:nvPr/>
          </p:nvSpPr>
          <p:spPr>
            <a:xfrm>
              <a:off x="4343400" y="3794088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5"/>
            <p:cNvGrpSpPr/>
            <p:nvPr/>
          </p:nvGrpSpPr>
          <p:grpSpPr>
            <a:xfrm rot="19780640">
              <a:off x="3017219" y="1966485"/>
              <a:ext cx="3840480" cy="2428016"/>
              <a:chOff x="838200" y="2971800"/>
              <a:chExt cx="3840480" cy="2428016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lowchart: Or 35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lowchart: Or 38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381000" y="26670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different CG locations and the appropriate Gravity Vectors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40" idx="3"/>
          </p:cNvCxnSpPr>
          <p:nvPr/>
        </p:nvCxnSpPr>
        <p:spPr>
          <a:xfrm flipV="1">
            <a:off x="2286000" y="2895600"/>
            <a:ext cx="2438400" cy="3715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0" idx="3"/>
            <a:endCxn id="17" idx="2"/>
          </p:cNvCxnSpPr>
          <p:nvPr/>
        </p:nvCxnSpPr>
        <p:spPr>
          <a:xfrm flipV="1">
            <a:off x="2286000" y="3245486"/>
            <a:ext cx="2779970" cy="216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rot="10800000">
            <a:off x="152400" y="5440344"/>
            <a:ext cx="89916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4” lift Centered CG</a:t>
            </a:r>
            <a:endParaRPr lang="en-US" dirty="0"/>
          </a:p>
        </p:txBody>
      </p:sp>
      <p:sp>
        <p:nvSpPr>
          <p:cNvPr id="10" name="Trapezoid 9"/>
          <p:cNvSpPr/>
          <p:nvPr/>
        </p:nvSpPr>
        <p:spPr>
          <a:xfrm>
            <a:off x="4343400" y="4231192"/>
            <a:ext cx="3474720" cy="1207008"/>
          </a:xfrm>
          <a:prstGeom prst="trapezoid">
            <a:avLst>
              <a:gd name="adj" fmla="val 9609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4800" y="60960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the robot is beginning its descent down the front slope.</a:t>
            </a:r>
            <a:endParaRPr lang="en-US" dirty="0"/>
          </a:p>
        </p:txBody>
      </p:sp>
      <p:grpSp>
        <p:nvGrpSpPr>
          <p:cNvPr id="3" name="Group 25"/>
          <p:cNvGrpSpPr/>
          <p:nvPr/>
        </p:nvGrpSpPr>
        <p:grpSpPr>
          <a:xfrm rot="1605923">
            <a:off x="4997421" y="2217353"/>
            <a:ext cx="3840480" cy="2428016"/>
            <a:chOff x="838200" y="2971800"/>
            <a:chExt cx="3840480" cy="2428016"/>
          </a:xfrm>
        </p:grpSpPr>
        <p:sp>
          <p:nvSpPr>
            <p:cNvPr id="12" name="Rectangle 11"/>
            <p:cNvSpPr/>
            <p:nvPr/>
          </p:nvSpPr>
          <p:spPr>
            <a:xfrm>
              <a:off x="1066800" y="4450080"/>
              <a:ext cx="3383280" cy="4267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067136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688080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838200" y="3962400"/>
              <a:ext cx="3840480" cy="4572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Or 24"/>
            <p:cNvSpPr/>
            <p:nvPr/>
          </p:nvSpPr>
          <p:spPr>
            <a:xfrm>
              <a:off x="2669504" y="4114800"/>
              <a:ext cx="182880" cy="182880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95400" y="2971800"/>
              <a:ext cx="2819400" cy="990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392344" y="4307392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Or 16"/>
            <p:cNvSpPr/>
            <p:nvPr/>
          </p:nvSpPr>
          <p:spPr>
            <a:xfrm>
              <a:off x="2672528" y="4495800"/>
              <a:ext cx="182880" cy="182880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27"/>
          <p:cNvGrpSpPr/>
          <p:nvPr/>
        </p:nvGrpSpPr>
        <p:grpSpPr>
          <a:xfrm>
            <a:off x="6487048" y="3779857"/>
            <a:ext cx="533400" cy="2141407"/>
            <a:chOff x="2560656" y="4793338"/>
            <a:chExt cx="533400" cy="1547538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2235286" y="5364044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560656" y="5971544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6583344" y="3429000"/>
            <a:ext cx="533400" cy="2198132"/>
            <a:chOff x="2209800" y="4800600"/>
            <a:chExt cx="533400" cy="1588532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8168640" y="6459501"/>
            <a:ext cx="899160" cy="322299"/>
            <a:chOff x="152400" y="2217353"/>
            <a:chExt cx="8991600" cy="3222991"/>
          </a:xfrm>
        </p:grpSpPr>
        <p:cxnSp>
          <p:nvCxnSpPr>
            <p:cNvPr id="26" name="Straight Connector 25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rapezoid 26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5"/>
            <p:cNvGrpSpPr/>
            <p:nvPr/>
          </p:nvGrpSpPr>
          <p:grpSpPr>
            <a:xfrm rot="1605923">
              <a:off x="4997421" y="2217353"/>
              <a:ext cx="3840480" cy="2428016"/>
              <a:chOff x="838200" y="2971800"/>
              <a:chExt cx="3840480" cy="2428016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lowchart: Or 35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lowchart: Or 38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rot="10800000">
            <a:off x="152400" y="5440344"/>
            <a:ext cx="89916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4” lift Centered CG</a:t>
            </a:r>
            <a:endParaRPr lang="en-US" dirty="0"/>
          </a:p>
        </p:txBody>
      </p:sp>
      <p:sp>
        <p:nvSpPr>
          <p:cNvPr id="10" name="Trapezoid 9"/>
          <p:cNvSpPr/>
          <p:nvPr/>
        </p:nvSpPr>
        <p:spPr>
          <a:xfrm>
            <a:off x="4343400" y="4231192"/>
            <a:ext cx="3474720" cy="1207008"/>
          </a:xfrm>
          <a:prstGeom prst="trapezoid">
            <a:avLst>
              <a:gd name="adj" fmla="val 9609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4800" y="60960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Front Wheel has touched down and the robot will drive off relatively stable.</a:t>
            </a:r>
            <a:endParaRPr lang="en-US" dirty="0"/>
          </a:p>
        </p:txBody>
      </p:sp>
      <p:grpSp>
        <p:nvGrpSpPr>
          <p:cNvPr id="3" name="Group 25"/>
          <p:cNvGrpSpPr/>
          <p:nvPr/>
        </p:nvGrpSpPr>
        <p:grpSpPr>
          <a:xfrm rot="1613400">
            <a:off x="5638302" y="2490879"/>
            <a:ext cx="3840480" cy="2428016"/>
            <a:chOff x="838200" y="2971800"/>
            <a:chExt cx="3840480" cy="2428016"/>
          </a:xfrm>
        </p:grpSpPr>
        <p:sp>
          <p:nvSpPr>
            <p:cNvPr id="12" name="Rectangle 11"/>
            <p:cNvSpPr/>
            <p:nvPr/>
          </p:nvSpPr>
          <p:spPr>
            <a:xfrm>
              <a:off x="1066800" y="4450080"/>
              <a:ext cx="3383280" cy="4267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067136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688080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838200" y="3962400"/>
              <a:ext cx="3840480" cy="4572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Or 24"/>
            <p:cNvSpPr/>
            <p:nvPr/>
          </p:nvSpPr>
          <p:spPr>
            <a:xfrm>
              <a:off x="2669504" y="4114800"/>
              <a:ext cx="182880" cy="182880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95400" y="2971800"/>
              <a:ext cx="2819400" cy="990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434429" y="4516557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Or 16"/>
            <p:cNvSpPr/>
            <p:nvPr/>
          </p:nvSpPr>
          <p:spPr>
            <a:xfrm>
              <a:off x="2672528" y="4495800"/>
              <a:ext cx="182880" cy="182880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27"/>
          <p:cNvGrpSpPr/>
          <p:nvPr/>
        </p:nvGrpSpPr>
        <p:grpSpPr>
          <a:xfrm>
            <a:off x="7142704" y="4045025"/>
            <a:ext cx="533400" cy="2141407"/>
            <a:chOff x="2560656" y="4793338"/>
            <a:chExt cx="533400" cy="1547538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2235286" y="5364044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560656" y="5971544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7239000" y="3725372"/>
            <a:ext cx="533400" cy="2198132"/>
            <a:chOff x="2209800" y="4800600"/>
            <a:chExt cx="533400" cy="1588532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8135162" y="6486853"/>
            <a:ext cx="932638" cy="294947"/>
            <a:chOff x="152400" y="2490879"/>
            <a:chExt cx="9326382" cy="2949465"/>
          </a:xfrm>
        </p:grpSpPr>
        <p:cxnSp>
          <p:nvCxnSpPr>
            <p:cNvPr id="26" name="Straight Connector 25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rapezoid 26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5"/>
            <p:cNvGrpSpPr/>
            <p:nvPr/>
          </p:nvGrpSpPr>
          <p:grpSpPr>
            <a:xfrm rot="1613400">
              <a:off x="5638302" y="2490881"/>
              <a:ext cx="3840480" cy="2428016"/>
              <a:chOff x="838200" y="2971800"/>
              <a:chExt cx="3840480" cy="2428016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lowchart: Or 35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434429" y="4516557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lowchart: Or 38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Articulating 6x6 will likely have a rear biased CG.  Move heavy components (motors, battery, pump…) as far forward as possible to strive for a balanced chassis.</a:t>
            </a:r>
          </a:p>
          <a:p>
            <a:r>
              <a:rPr lang="en-US" dirty="0" smtClean="0"/>
              <a:t>Pictures show a sprung middle wheel with 4” of vertical travel</a:t>
            </a:r>
          </a:p>
          <a:p>
            <a:r>
              <a:rPr lang="en-US" dirty="0" smtClean="0"/>
              <a:t>Spring Rate in the down direction must be minimized as it does not help going over the bump.</a:t>
            </a:r>
          </a:p>
          <a:p>
            <a:r>
              <a:rPr lang="en-US" dirty="0" smtClean="0"/>
              <a:t>By lifting the middle wheel, even a 13” CG should be relatively stable.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380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6x6 with articulating Center-wheel and CG Migration</vt:lpstr>
      <vt:lpstr>Options</vt:lpstr>
      <vt:lpstr>6x6 with Centered CG</vt:lpstr>
      <vt:lpstr>Migration of Articulating Center Wheel 6x6</vt:lpstr>
      <vt:lpstr>6x6 4” lift Centered CG</vt:lpstr>
      <vt:lpstr>6x6 4” lift Centered CG</vt:lpstr>
      <vt:lpstr>6x6 4” lift Centered CG</vt:lpstr>
      <vt:lpstr>6x6 4” lift Centered CG</vt:lpstr>
      <vt:lpstr>Conclusions</vt:lpstr>
      <vt:lpstr>Chassis Design Process</vt:lpstr>
    </vt:vector>
  </TitlesOfParts>
  <Company>Customer Solutions BAE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6x6 with articulating Center-wheel and CG Migration</dc:title>
  <dc:creator>rifeie</dc:creator>
  <cp:lastModifiedBy>rifeie</cp:lastModifiedBy>
  <cp:revision>62</cp:revision>
  <dcterms:created xsi:type="dcterms:W3CDTF">2010-01-18T15:18:30Z</dcterms:created>
  <dcterms:modified xsi:type="dcterms:W3CDTF">2010-04-21T21:29:04Z</dcterms:modified>
</cp:coreProperties>
</file>